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notesMasterIdLst>
    <p:notesMasterId r:id="rId54"/>
  </p:notesMasterIdLst>
  <p:sldIdLst>
    <p:sldId id="256" r:id="rId2"/>
    <p:sldId id="313" r:id="rId3"/>
    <p:sldId id="258" r:id="rId4"/>
    <p:sldId id="259" r:id="rId5"/>
    <p:sldId id="260" r:id="rId6"/>
    <p:sldId id="261" r:id="rId7"/>
    <p:sldId id="262" r:id="rId8"/>
    <p:sldId id="263" r:id="rId9"/>
    <p:sldId id="264" r:id="rId10"/>
    <p:sldId id="279" r:id="rId11"/>
    <p:sldId id="292" r:id="rId12"/>
    <p:sldId id="296" r:id="rId13"/>
    <p:sldId id="293" r:id="rId14"/>
    <p:sldId id="280" r:id="rId15"/>
    <p:sldId id="298" r:id="rId16"/>
    <p:sldId id="282" r:id="rId17"/>
    <p:sldId id="289" r:id="rId18"/>
    <p:sldId id="283" r:id="rId19"/>
    <p:sldId id="314" r:id="rId20"/>
    <p:sldId id="299" r:id="rId21"/>
    <p:sldId id="257" r:id="rId22"/>
    <p:sldId id="300" r:id="rId23"/>
    <p:sldId id="301" r:id="rId24"/>
    <p:sldId id="302" r:id="rId25"/>
    <p:sldId id="303" r:id="rId26"/>
    <p:sldId id="267" r:id="rId27"/>
    <p:sldId id="277" r:id="rId28"/>
    <p:sldId id="265" r:id="rId29"/>
    <p:sldId id="266" r:id="rId30"/>
    <p:sldId id="278" r:id="rId31"/>
    <p:sldId id="284" r:id="rId32"/>
    <p:sldId id="268" r:id="rId33"/>
    <p:sldId id="304" r:id="rId34"/>
    <p:sldId id="309" r:id="rId35"/>
    <p:sldId id="281" r:id="rId36"/>
    <p:sldId id="269" r:id="rId37"/>
    <p:sldId id="270" r:id="rId38"/>
    <p:sldId id="271" r:id="rId39"/>
    <p:sldId id="310" r:id="rId40"/>
    <p:sldId id="272" r:id="rId41"/>
    <p:sldId id="273" r:id="rId42"/>
    <p:sldId id="274" r:id="rId43"/>
    <p:sldId id="275" r:id="rId44"/>
    <p:sldId id="285" r:id="rId45"/>
    <p:sldId id="276" r:id="rId46"/>
    <p:sldId id="286" r:id="rId47"/>
    <p:sldId id="287" r:id="rId48"/>
    <p:sldId id="311" r:id="rId49"/>
    <p:sldId id="294" r:id="rId50"/>
    <p:sldId id="312" r:id="rId51"/>
    <p:sldId id="315" r:id="rId52"/>
    <p:sldId id="316" r:id="rId5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322"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日期版面配置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F138DB-C1E0-4038-8112-275E04E15972}" type="datetimeFigureOut">
              <a:rPr lang="en-GB" smtClean="0"/>
              <a:t>07/05/2024</a:t>
            </a:fld>
            <a:endParaRPr lang="en-GB"/>
          </a:p>
        </p:txBody>
      </p:sp>
      <p:sp>
        <p:nvSpPr>
          <p:cNvPr id="4" name="投影片影像版面配置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備忘稿版面配置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GB"/>
          </a:p>
        </p:txBody>
      </p:sp>
      <p:sp>
        <p:nvSpPr>
          <p:cNvPr id="6" name="頁尾版面配置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投影片編號版面配置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563EC7B-487E-483E-94A0-868A8AEDF74C}" type="slidenum">
              <a:rPr lang="en-GB" smtClean="0"/>
              <a:t>‹#›</a:t>
            </a:fld>
            <a:endParaRPr lang="en-GB"/>
          </a:p>
        </p:txBody>
      </p:sp>
    </p:spTree>
    <p:extLst>
      <p:ext uri="{BB962C8B-B14F-4D97-AF65-F5344CB8AC3E}">
        <p14:creationId xmlns:p14="http://schemas.microsoft.com/office/powerpoint/2010/main" val="39687052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b="1" dirty="0"/>
              <a:t>主要差異在於</a:t>
            </a:r>
            <a:r>
              <a:rPr lang="en-US" altLang="zh-TW" b="1" dirty="0"/>
              <a:t>【</a:t>
            </a:r>
            <a:r>
              <a:rPr lang="zh-TW" altLang="en-US" b="1" dirty="0"/>
              <a:t>增加即時計算動畫演示</a:t>
            </a:r>
            <a:r>
              <a:rPr lang="en-US" altLang="zh-TW" b="1" dirty="0"/>
              <a:t>】</a:t>
            </a:r>
            <a:r>
              <a:rPr lang="zh-TW" altLang="en-US" b="1" dirty="0"/>
              <a:t>、</a:t>
            </a:r>
            <a:r>
              <a:rPr lang="en-US" altLang="zh-TW" b="1" dirty="0"/>
              <a:t>【</a:t>
            </a:r>
            <a:r>
              <a:rPr lang="zh-TW" altLang="en-US" b="1" dirty="0"/>
              <a:t>增加積分概念動畫</a:t>
            </a:r>
            <a:r>
              <a:rPr lang="en-US" altLang="zh-TW" b="1" dirty="0"/>
              <a:t>】</a:t>
            </a:r>
            <a:r>
              <a:rPr lang="zh-TW" altLang="en-US" b="1" dirty="0"/>
              <a:t>、</a:t>
            </a:r>
            <a:r>
              <a:rPr lang="en-US" altLang="zh-TW" b="1" dirty="0"/>
              <a:t>【</a:t>
            </a:r>
            <a:r>
              <a:rPr lang="zh-TW" altLang="en-US" b="1" dirty="0"/>
              <a:t>加強各教案說明</a:t>
            </a:r>
            <a:r>
              <a:rPr lang="en-US" altLang="zh-TW" b="1" dirty="0"/>
              <a:t>】</a:t>
            </a:r>
            <a:r>
              <a:rPr lang="zh-TW" altLang="en-US" b="1" dirty="0"/>
              <a:t>、</a:t>
            </a:r>
            <a:r>
              <a:rPr lang="en-US" altLang="zh-TW" b="1" dirty="0"/>
              <a:t>【</a:t>
            </a:r>
            <a:r>
              <a:rPr lang="zh-TW" altLang="en-US" b="1" dirty="0"/>
              <a:t>增加安培定律及磁偶及矩教案</a:t>
            </a:r>
            <a:r>
              <a:rPr lang="en-US" altLang="zh-TW" b="1" dirty="0"/>
              <a:t>】</a:t>
            </a:r>
            <a:endParaRPr lang="zh-TW" altLang="en-US" dirty="0"/>
          </a:p>
        </p:txBody>
      </p:sp>
      <p:sp>
        <p:nvSpPr>
          <p:cNvPr id="4" name="投影片編號版面配置區 3"/>
          <p:cNvSpPr>
            <a:spLocks noGrp="1"/>
          </p:cNvSpPr>
          <p:nvPr>
            <p:ph type="sldNum" sz="quarter" idx="5"/>
          </p:nvPr>
        </p:nvSpPr>
        <p:spPr/>
        <p:txBody>
          <a:bodyPr/>
          <a:lstStyle/>
          <a:p>
            <a:fld id="{D0C34583-8E88-473B-B943-73F2E589DA98}" type="slidenum">
              <a:rPr lang="zh-TW" altLang="en-US" smtClean="0"/>
              <a:t>50</a:t>
            </a:fld>
            <a:endParaRPr lang="zh-TW" altLang="en-US"/>
          </a:p>
        </p:txBody>
      </p:sp>
    </p:spTree>
    <p:extLst>
      <p:ext uri="{BB962C8B-B14F-4D97-AF65-F5344CB8AC3E}">
        <p14:creationId xmlns:p14="http://schemas.microsoft.com/office/powerpoint/2010/main" val="24887180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zh-TW" altLang="en-US"/>
              <a:t>按一下以編輯母片標題樣式</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zh-TW" altLang="en-US"/>
              <a:t>按一下以編輯母片子標題樣式</a:t>
            </a:r>
            <a:endParaRPr lang="en-US" dirty="0"/>
          </a:p>
        </p:txBody>
      </p:sp>
      <p:sp>
        <p:nvSpPr>
          <p:cNvPr id="4" name="Date Placeholder 3"/>
          <p:cNvSpPr>
            <a:spLocks noGrp="1"/>
          </p:cNvSpPr>
          <p:nvPr>
            <p:ph type="dt" sz="half" idx="10"/>
          </p:nvPr>
        </p:nvSpPr>
        <p:spPr/>
        <p:txBody>
          <a:bodyPr/>
          <a:lstStyle/>
          <a:p>
            <a:fld id="{40D8B585-627D-43AE-B5D4-1BEC913DB08A}" type="datetimeFigureOut">
              <a:rPr lang="en-GB" smtClean="0"/>
              <a:t>07/05/2024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824D61-1263-4E95-9B1A-637D0FA63F48}"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764429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內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zh-TW" altLang="en-US"/>
              <a:t>按一下以編輯母片標題樣式</a:t>
            </a:r>
            <a:endParaRPr lang="en-US" dirty="0"/>
          </a:p>
        </p:txBody>
      </p:sp>
      <p:sp>
        <p:nvSpPr>
          <p:cNvPr id="3" name="Content Placeholder 2"/>
          <p:cNvSpPr>
            <a:spLocks noGrp="1"/>
          </p:cNvSpPr>
          <p:nvPr>
            <p:ph idx="1"/>
          </p:nvPr>
        </p:nvSpPr>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40D8B585-627D-43AE-B5D4-1BEC913DB08A}" type="datetimeFigureOut">
              <a:rPr lang="en-GB" smtClean="0"/>
              <a:t>07/05/2024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824D61-1263-4E95-9B1A-637D0FA63F48}" type="slidenum">
              <a:rPr lang="en-GB" smtClean="0"/>
              <a:t>‹#›</a:t>
            </a:fld>
            <a:endParaRPr lang="en-GB"/>
          </a:p>
        </p:txBody>
      </p:sp>
    </p:spTree>
    <p:extLst>
      <p:ext uri="{BB962C8B-B14F-4D97-AF65-F5344CB8AC3E}">
        <p14:creationId xmlns:p14="http://schemas.microsoft.com/office/powerpoint/2010/main" val="22333966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章節標題">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zh-TW" altLang="en-US"/>
              <a:t>按一下以編輯母片標題樣式</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編輯母片文字樣式</a:t>
            </a:r>
          </a:p>
        </p:txBody>
      </p:sp>
      <p:sp>
        <p:nvSpPr>
          <p:cNvPr id="4" name="Date Placeholder 3"/>
          <p:cNvSpPr>
            <a:spLocks noGrp="1"/>
          </p:cNvSpPr>
          <p:nvPr>
            <p:ph type="dt" sz="half" idx="10"/>
          </p:nvPr>
        </p:nvSpPr>
        <p:spPr/>
        <p:txBody>
          <a:bodyPr/>
          <a:lstStyle/>
          <a:p>
            <a:fld id="{40D8B585-627D-43AE-B5D4-1BEC913DB08A}" type="datetimeFigureOut">
              <a:rPr lang="en-GB" smtClean="0"/>
              <a:t>07/05/2024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824D61-1263-4E95-9B1A-637D0FA63F48}"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38746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個內容">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p:cNvSpPr>
            <a:spLocks noGrp="1"/>
          </p:cNvSpPr>
          <p:nvPr>
            <p:ph type="dt" sz="half" idx="10"/>
          </p:nvPr>
        </p:nvSpPr>
        <p:spPr/>
        <p:txBody>
          <a:bodyPr/>
          <a:lstStyle/>
          <a:p>
            <a:fld id="{40D8B585-627D-43AE-B5D4-1BEC913DB08A}" type="datetimeFigureOut">
              <a:rPr lang="en-GB" smtClean="0"/>
              <a:t>07/05/2024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824D61-1263-4E95-9B1A-637D0FA63F48}" type="slidenum">
              <a:rPr lang="en-GB" smtClean="0"/>
              <a:t>‹#›</a:t>
            </a:fld>
            <a:endParaRPr lang="en-GB"/>
          </a:p>
        </p:txBody>
      </p:sp>
    </p:spTree>
    <p:extLst>
      <p:ext uri="{BB962C8B-B14F-4D97-AF65-F5344CB8AC3E}">
        <p14:creationId xmlns:p14="http://schemas.microsoft.com/office/powerpoint/2010/main" val="41167016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zh-TW" altLang="en-US"/>
              <a:t>按一下以編輯母片標題樣式</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4" name="Content Placeholder 3"/>
          <p:cNvSpPr>
            <a:spLocks noGrp="1"/>
          </p:cNvSpPr>
          <p:nvPr>
            <p:ph sz="half" idx="2"/>
          </p:nvPr>
        </p:nvSpPr>
        <p:spPr>
          <a:xfrm>
            <a:off x="1097280" y="2582334"/>
            <a:ext cx="4937760" cy="3378200"/>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6" name="Content Placeholder 5"/>
          <p:cNvSpPr>
            <a:spLocks noGrp="1"/>
          </p:cNvSpPr>
          <p:nvPr>
            <p:ph sz="quarter" idx="4"/>
          </p:nvPr>
        </p:nvSpPr>
        <p:spPr>
          <a:xfrm>
            <a:off x="6217920" y="2582334"/>
            <a:ext cx="4937760" cy="3378200"/>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6"/>
          <p:cNvSpPr>
            <a:spLocks noGrp="1"/>
          </p:cNvSpPr>
          <p:nvPr>
            <p:ph type="dt" sz="half" idx="10"/>
          </p:nvPr>
        </p:nvSpPr>
        <p:spPr/>
        <p:txBody>
          <a:bodyPr/>
          <a:lstStyle/>
          <a:p>
            <a:fld id="{40D8B585-627D-43AE-B5D4-1BEC913DB08A}" type="datetimeFigureOut">
              <a:rPr lang="en-GB" smtClean="0"/>
              <a:t>07/05/2024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E824D61-1263-4E95-9B1A-637D0FA63F48}" type="slidenum">
              <a:rPr lang="en-GB" smtClean="0"/>
              <a:t>‹#›</a:t>
            </a:fld>
            <a:endParaRPr lang="en-GB"/>
          </a:p>
        </p:txBody>
      </p:sp>
    </p:spTree>
    <p:extLst>
      <p:ext uri="{BB962C8B-B14F-4D97-AF65-F5344CB8AC3E}">
        <p14:creationId xmlns:p14="http://schemas.microsoft.com/office/powerpoint/2010/main" val="3071635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Date Placeholder 2"/>
          <p:cNvSpPr>
            <a:spLocks noGrp="1"/>
          </p:cNvSpPr>
          <p:nvPr>
            <p:ph type="dt" sz="half" idx="10"/>
          </p:nvPr>
        </p:nvSpPr>
        <p:spPr/>
        <p:txBody>
          <a:bodyPr/>
          <a:lstStyle/>
          <a:p>
            <a:fld id="{40D8B585-627D-43AE-B5D4-1BEC913DB08A}" type="datetimeFigureOut">
              <a:rPr lang="en-GB" smtClean="0"/>
              <a:t>07/05/2024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E824D61-1263-4E95-9B1A-637D0FA63F48}" type="slidenum">
              <a:rPr lang="en-GB" smtClean="0"/>
              <a:t>‹#›</a:t>
            </a:fld>
            <a:endParaRPr lang="en-GB"/>
          </a:p>
        </p:txBody>
      </p:sp>
    </p:spTree>
    <p:extLst>
      <p:ext uri="{BB962C8B-B14F-4D97-AF65-F5344CB8AC3E}">
        <p14:creationId xmlns:p14="http://schemas.microsoft.com/office/powerpoint/2010/main" val="27177271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0D8B585-627D-43AE-B5D4-1BEC913DB08A}" type="datetimeFigureOut">
              <a:rPr lang="en-GB" smtClean="0"/>
              <a:t>07/05/2024</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7E824D61-1263-4E95-9B1A-637D0FA63F48}" type="slidenum">
              <a:rPr lang="en-GB" smtClean="0"/>
              <a:t>‹#›</a:t>
            </a:fld>
            <a:endParaRPr lang="en-GB"/>
          </a:p>
        </p:txBody>
      </p:sp>
    </p:spTree>
    <p:extLst>
      <p:ext uri="{BB962C8B-B14F-4D97-AF65-F5344CB8AC3E}">
        <p14:creationId xmlns:p14="http://schemas.microsoft.com/office/powerpoint/2010/main" val="2193775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zh-TW" altLang="en-US"/>
              <a:t>按一下以編輯母片標題樣式</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編輯母片文字樣式</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40D8B585-627D-43AE-B5D4-1BEC913DB08A}" type="datetimeFigureOut">
              <a:rPr lang="en-GB" smtClean="0"/>
              <a:t>07/05/2024</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E824D61-1263-4E95-9B1A-637D0FA63F48}" type="slidenum">
              <a:rPr lang="en-GB" smtClean="0"/>
              <a:t>‹#›</a:t>
            </a:fld>
            <a:endParaRPr lang="en-GB"/>
          </a:p>
        </p:txBody>
      </p:sp>
    </p:spTree>
    <p:extLst>
      <p:ext uri="{BB962C8B-B14F-4D97-AF65-F5344CB8AC3E}">
        <p14:creationId xmlns:p14="http://schemas.microsoft.com/office/powerpoint/2010/main" val="9583690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zh-TW" altLang="en-US"/>
              <a:t>按一下以編輯母片標題樣式</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a:t>按一下圖示以新增圖片</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編輯母片文字樣式</a:t>
            </a:r>
          </a:p>
        </p:txBody>
      </p:sp>
      <p:sp>
        <p:nvSpPr>
          <p:cNvPr id="5" name="Date Placeholder 4"/>
          <p:cNvSpPr>
            <a:spLocks noGrp="1"/>
          </p:cNvSpPr>
          <p:nvPr>
            <p:ph type="dt" sz="half" idx="10"/>
          </p:nvPr>
        </p:nvSpPr>
        <p:spPr/>
        <p:txBody>
          <a:bodyPr/>
          <a:lstStyle/>
          <a:p>
            <a:fld id="{40D8B585-627D-43AE-B5D4-1BEC913DB08A}" type="datetimeFigureOut">
              <a:rPr lang="en-GB" smtClean="0"/>
              <a:t>07/05/2024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824D61-1263-4E95-9B1A-637D0FA63F48}" type="slidenum">
              <a:rPr lang="en-GB" smtClean="0"/>
              <a:t>‹#›</a:t>
            </a:fld>
            <a:endParaRPr lang="en-GB"/>
          </a:p>
        </p:txBody>
      </p:sp>
    </p:spTree>
    <p:extLst>
      <p:ext uri="{BB962C8B-B14F-4D97-AF65-F5344CB8AC3E}">
        <p14:creationId xmlns:p14="http://schemas.microsoft.com/office/powerpoint/2010/main" val="31868799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40D8B585-627D-43AE-B5D4-1BEC913DB08A}" type="datetimeFigureOut">
              <a:rPr lang="en-GB" smtClean="0"/>
              <a:t>07/05/2024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824D61-1263-4E95-9B1A-637D0FA63F48}" type="slidenum">
              <a:rPr lang="en-GB" smtClean="0"/>
              <a:t>‹#›</a:t>
            </a:fld>
            <a:endParaRPr lang="en-GB"/>
          </a:p>
        </p:txBody>
      </p:sp>
    </p:spTree>
    <p:extLst>
      <p:ext uri="{BB962C8B-B14F-4D97-AF65-F5344CB8AC3E}">
        <p14:creationId xmlns:p14="http://schemas.microsoft.com/office/powerpoint/2010/main" val="42413813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zh-TW" altLang="en-US"/>
              <a:t>按一下以編輯母片標題樣式</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40D8B585-627D-43AE-B5D4-1BEC913DB08A}" type="datetimeFigureOut">
              <a:rPr lang="en-GB" smtClean="0"/>
              <a:t>07/05/2024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824D61-1263-4E95-9B1A-637D0FA63F48}" type="slidenum">
              <a:rPr lang="en-GB" smtClean="0"/>
              <a:t>‹#›</a:t>
            </a:fld>
            <a:endParaRPr lang="en-GB"/>
          </a:p>
        </p:txBody>
      </p:sp>
    </p:spTree>
    <p:extLst>
      <p:ext uri="{BB962C8B-B14F-4D97-AF65-F5344CB8AC3E}">
        <p14:creationId xmlns:p14="http://schemas.microsoft.com/office/powerpoint/2010/main" val="15322010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40D8B585-627D-43AE-B5D4-1BEC913DB08A}" type="datetimeFigureOut">
              <a:rPr lang="en-GB" smtClean="0"/>
              <a:t>07/05/2024</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E824D61-1263-4E95-9B1A-637D0FA63F48}"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4366956"/>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faculty.ndhu.edu.tw/~wcy2/wcy2.SimForFun.html"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faculty.ndhu.edu.tw/~wcy2/wcy2.SimForFun.html"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zh.wikipedia.org/wiki/%E9%98%BB%E5%8A%9B" TargetMode="External"/><Relationship Id="rId2" Type="http://schemas.openxmlformats.org/officeDocument/2006/relationships/hyperlink" Target="http://faculty.ndhu.edu.tw/~wcy2/wcy2.SimForFun.html" TargetMode="Externa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faculty.ndhu.edu.tw/~wcy2/wcy2.SimForFun.html" TargetMode="Externa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0.png"/><Relationship Id="rId7" Type="http://schemas.openxmlformats.org/officeDocument/2006/relationships/image" Target="../media/image16.png"/><Relationship Id="rId2" Type="http://schemas.openxmlformats.org/officeDocument/2006/relationships/hyperlink" Target="http://faculty.ndhu.edu.tw/~wcy2/wcy2.SimForFun.html" TargetMode="Externa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jpeg"/></Relationships>
</file>

<file path=ppt/slides/_rels/slide29.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hyperlink" Target="https://zh.wikipedia.org/wiki/%E6%AC%A7%E6%8B%89%E6%96%B9%E6%B3%95" TargetMode="External"/><Relationship Id="rId7" Type="http://schemas.openxmlformats.org/officeDocument/2006/relationships/image" Target="../media/image18.png"/><Relationship Id="rId2" Type="http://schemas.openxmlformats.org/officeDocument/2006/relationships/hyperlink" Target="http://faculty.ndhu.edu.tw/~wcy2/wcy2.SimForFun.html" TargetMode="External"/><Relationship Id="rId1" Type="http://schemas.openxmlformats.org/officeDocument/2006/relationships/slideLayout" Target="../slideLayouts/slideLayout2.xml"/><Relationship Id="rId6" Type="http://schemas.openxmlformats.org/officeDocument/2006/relationships/hyperlink" Target="https://en.wikipedia.org/wiki/Runge%E2%80%93Kutta_methods" TargetMode="External"/><Relationship Id="rId11" Type="http://schemas.openxmlformats.org/officeDocument/2006/relationships/image" Target="../media/image21.png"/><Relationship Id="rId5" Type="http://schemas.openxmlformats.org/officeDocument/2006/relationships/hyperlink" Target="https://zh.wikipedia.org/wiki/%E9%BE%99%E6%A0%BC%EF%BC%8D%E5%BA%93%E5%A1%94%E6%B3%95" TargetMode="External"/><Relationship Id="rId10" Type="http://schemas.openxmlformats.org/officeDocument/2006/relationships/image" Target="../media/image20.png"/><Relationship Id="rId4" Type="http://schemas.openxmlformats.org/officeDocument/2006/relationships/hyperlink" Target="https://en.wikipedia.org/wiki/Euler_method" TargetMode="External"/><Relationship Id="rId9" Type="http://schemas.openxmlformats.org/officeDocument/2006/relationships/image" Target="../media/image19.png"/></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faculty.ndhu.edu.tw/~wcy2/wcy2.SimForFun.html" TargetMode="External"/><Relationship Id="rId1" Type="http://schemas.openxmlformats.org/officeDocument/2006/relationships/slideLayout" Target="../slideLayouts/slideLayout2.xml"/><Relationship Id="rId6" Type="http://schemas.openxmlformats.org/officeDocument/2006/relationships/hyperlink" Target="https://en.wikipedia.org/wiki/Runge%E2%80%93Kutta_methods" TargetMode="External"/><Relationship Id="rId5" Type="http://schemas.openxmlformats.org/officeDocument/2006/relationships/image" Target="../media/image23.png"/><Relationship Id="rId4" Type="http://schemas.openxmlformats.org/officeDocument/2006/relationships/image" Target="../media/image22.png"/></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faculty.ndhu.edu.tw/~wcy2/wcy2.SimForFun.html" TargetMode="Externa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faculty.ndhu.edu.tw/~wcy2/wcy2.SimForFun.html" TargetMode="Externa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faculty.ndhu.edu.tw/~wcy2/wcy2.SimForFun.html" TargetMode="External"/><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png"/></Relationships>
</file>

<file path=ppt/slides/_rels/slide3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faculty.ndhu.edu.tw/~wcy2/wcy2.SimEM.html" TargetMode="External"/><Relationship Id="rId2" Type="http://schemas.openxmlformats.org/officeDocument/2006/relationships/hyperlink" Target="http://faculty.ndhu.edu.tw/~wcy2/wcy2.SimForFun.html" TargetMode="Externa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3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faculty.ndhu.edu.tw/~wcy2/wcy2.SimEM.html" TargetMode="External"/><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33.png"/></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faculty.ndhu.edu.tw/~wcy2/wcy2.SimEM.html" TargetMode="External"/><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_rels/slide38.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40.png"/><Relationship Id="rId2" Type="http://schemas.openxmlformats.org/officeDocument/2006/relationships/hyperlink" Target="http://faculty.ndhu.edu.tw/~wcy2/wcy2.SimEM.html" TargetMode="External"/><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3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faculty.ndhu.edu.tw/~wcy2/wcy2.SimEM.html" TargetMode="External"/><Relationship Id="rId1" Type="http://schemas.openxmlformats.org/officeDocument/2006/relationships/slideLayout" Target="../slideLayouts/slideLayout2.xml"/><Relationship Id="rId5" Type="http://schemas.openxmlformats.org/officeDocument/2006/relationships/image" Target="../media/image42.png"/><Relationship Id="rId4" Type="http://schemas.openxmlformats.org/officeDocument/2006/relationships/image" Target="../media/image41.png"/></Relationships>
</file>

<file path=ppt/slides/_rels/slide4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faculty.ndhu.edu.tw/~wcy2/wcy2.SimEM.html" TargetMode="External"/><Relationship Id="rId1" Type="http://schemas.openxmlformats.org/officeDocument/2006/relationships/slideLayout" Target="../slideLayouts/slideLayout2.xml"/><Relationship Id="rId5" Type="http://schemas.openxmlformats.org/officeDocument/2006/relationships/image" Target="../media/image44.png"/><Relationship Id="rId4" Type="http://schemas.openxmlformats.org/officeDocument/2006/relationships/image" Target="../media/image43.png"/></Relationships>
</file>

<file path=ppt/slides/_rels/slide4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faculty.ndhu.edu.tw/~wcy2/wcy2.SimEM.html" TargetMode="External"/><Relationship Id="rId1" Type="http://schemas.openxmlformats.org/officeDocument/2006/relationships/slideLayout" Target="../slideLayouts/slideLayout2.xml"/><Relationship Id="rId5" Type="http://schemas.openxmlformats.org/officeDocument/2006/relationships/image" Target="../media/image46.png"/><Relationship Id="rId4" Type="http://schemas.openxmlformats.org/officeDocument/2006/relationships/image" Target="../media/image45.png"/></Relationships>
</file>

<file path=ppt/slides/_rels/slide42.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50.png"/><Relationship Id="rId2" Type="http://schemas.openxmlformats.org/officeDocument/2006/relationships/hyperlink" Target="http://faculty.ndhu.edu.tw/~wcy2/wcy2.SimEM.html" TargetMode="External"/><Relationship Id="rId1" Type="http://schemas.openxmlformats.org/officeDocument/2006/relationships/slideLayout" Target="../slideLayouts/slideLayout2.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4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faculty.ndhu.edu.tw/~wcy2/wcy2.SimEM.html" TargetMode="External"/><Relationship Id="rId1" Type="http://schemas.openxmlformats.org/officeDocument/2006/relationships/slideLayout" Target="../slideLayouts/slideLayout2.xml"/><Relationship Id="rId5" Type="http://schemas.openxmlformats.org/officeDocument/2006/relationships/image" Target="../media/image52.png"/><Relationship Id="rId4" Type="http://schemas.openxmlformats.org/officeDocument/2006/relationships/image" Target="../media/image51.png"/></Relationships>
</file>

<file path=ppt/slides/_rels/slide4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faculty.ndhu.edu.tw/~wcy2/wcy2.SimForFun.html"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faculty.ndhu.edu.tw/~wcy2/wcy2.SimEM.html" TargetMode="External"/><Relationship Id="rId1" Type="http://schemas.openxmlformats.org/officeDocument/2006/relationships/slideLayout" Target="../slideLayouts/slideLayout2.xml"/><Relationship Id="rId5" Type="http://schemas.openxmlformats.org/officeDocument/2006/relationships/image" Target="../media/image54.png"/><Relationship Id="rId4" Type="http://schemas.openxmlformats.org/officeDocument/2006/relationships/image" Target="../media/image53.png"/></Relationships>
</file>

<file path=ppt/slides/_rels/slide4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faculty.ndhu.edu.tw/~wcy2/wcy2.SimEM.html" TargetMode="External"/><Relationship Id="rId1" Type="http://schemas.openxmlformats.org/officeDocument/2006/relationships/slideLayout" Target="../slideLayouts/slideLayout2.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4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faculty.ndhu.edu.tw/~wcy2/wcy2.SimEM.html" TargetMode="External"/><Relationship Id="rId1" Type="http://schemas.openxmlformats.org/officeDocument/2006/relationships/slideLayout" Target="../slideLayouts/slideLayout2.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png"/></Relationships>
</file>

<file path=ppt/slides/_rels/slide4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faculty.ndhu.edu.tw/~wcy2/wcy2.SimEM.html" TargetMode="External"/><Relationship Id="rId1" Type="http://schemas.openxmlformats.org/officeDocument/2006/relationships/slideLayout" Target="../slideLayouts/slideLayout2.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s/_rels/slide4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faculty.ndhu.edu.tw/~wcy2/wcy2.SimEM.html" TargetMode="External"/><Relationship Id="rId1" Type="http://schemas.openxmlformats.org/officeDocument/2006/relationships/slideLayout" Target="../slideLayouts/slideLayout2.xml"/><Relationship Id="rId5" Type="http://schemas.openxmlformats.org/officeDocument/2006/relationships/image" Target="../media/image65.png"/><Relationship Id="rId4" Type="http://schemas.openxmlformats.org/officeDocument/2006/relationships/image" Target="../media/image64.png"/></Relationships>
</file>

<file path=ppt/slides/_rels/slide50.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hyperlink" Target="http://faculty.ndhu.edu.tw/~wcy2/wcy2.SimEM.html" TargetMode="External"/><Relationship Id="rId7" Type="http://schemas.openxmlformats.org/officeDocument/2006/relationships/image" Target="../media/image68.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7.png"/><Relationship Id="rId5" Type="http://schemas.openxmlformats.org/officeDocument/2006/relationships/image" Target="../media/image32.png"/><Relationship Id="rId4" Type="http://schemas.openxmlformats.org/officeDocument/2006/relationships/image" Target="../media/image66.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130A7E4-9E9C-4772-ADC6-504D9F4A1FCA}"/>
              </a:ext>
            </a:extLst>
          </p:cNvPr>
          <p:cNvSpPr>
            <a:spLocks noGrp="1"/>
          </p:cNvSpPr>
          <p:nvPr>
            <p:ph type="ctrTitle"/>
          </p:nvPr>
        </p:nvSpPr>
        <p:spPr/>
        <p:txBody>
          <a:bodyPr/>
          <a:lstStyle/>
          <a:p>
            <a:r>
              <a:rPr lang="zh-TW" altLang="en-US" dirty="0"/>
              <a:t>數值模擬輔助物理教學經驗分享</a:t>
            </a:r>
            <a:endParaRPr lang="en-GB" dirty="0"/>
          </a:p>
        </p:txBody>
      </p:sp>
      <p:sp>
        <p:nvSpPr>
          <p:cNvPr id="3" name="副標題 2">
            <a:extLst>
              <a:ext uri="{FF2B5EF4-FFF2-40B4-BE49-F238E27FC236}">
                <a16:creationId xmlns:a16="http://schemas.microsoft.com/office/drawing/2014/main" id="{DD27C198-159D-4C06-9C13-7A787EDF7858}"/>
              </a:ext>
            </a:extLst>
          </p:cNvPr>
          <p:cNvSpPr>
            <a:spLocks noGrp="1"/>
          </p:cNvSpPr>
          <p:nvPr>
            <p:ph type="subTitle" idx="1"/>
          </p:nvPr>
        </p:nvSpPr>
        <p:spPr>
          <a:xfrm>
            <a:off x="1100051" y="4455620"/>
            <a:ext cx="10058400" cy="1643428"/>
          </a:xfrm>
        </p:spPr>
        <p:txBody>
          <a:bodyPr>
            <a:noAutofit/>
          </a:bodyPr>
          <a:lstStyle/>
          <a:p>
            <a:endParaRPr lang="en-GB" sz="1800" dirty="0"/>
          </a:p>
          <a:p>
            <a:endParaRPr lang="en-GB" sz="1800" dirty="0"/>
          </a:p>
          <a:p>
            <a:r>
              <a:rPr lang="zh-TW" altLang="en-US" sz="1800" dirty="0"/>
              <a:t>國立東華大學物理學系葉旺奇</a:t>
            </a:r>
            <a:endParaRPr lang="en-GB" altLang="zh-TW" sz="1800" dirty="0"/>
          </a:p>
          <a:p>
            <a:pPr algn="r"/>
            <a:r>
              <a:rPr lang="en-GB" sz="1800" dirty="0"/>
              <a:t>2024/05/11</a:t>
            </a:r>
            <a:r>
              <a:rPr lang="zh-TW" altLang="en-US" sz="1800" dirty="0"/>
              <a:t> 實作平台年會</a:t>
            </a:r>
            <a:endParaRPr lang="en-GB" sz="1800" dirty="0"/>
          </a:p>
        </p:txBody>
      </p:sp>
    </p:spTree>
    <p:extLst>
      <p:ext uri="{BB962C8B-B14F-4D97-AF65-F5344CB8AC3E}">
        <p14:creationId xmlns:p14="http://schemas.microsoft.com/office/powerpoint/2010/main" val="32010760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086C0822-B913-4E54-A028-2C9F027E2E2C}"/>
              </a:ext>
            </a:extLst>
          </p:cNvPr>
          <p:cNvSpPr>
            <a:spLocks noGrp="1"/>
          </p:cNvSpPr>
          <p:nvPr>
            <p:ph type="title"/>
          </p:nvPr>
        </p:nvSpPr>
        <p:spPr>
          <a:xfrm>
            <a:off x="1097280" y="286603"/>
            <a:ext cx="10058400" cy="1450757"/>
          </a:xfrm>
        </p:spPr>
        <p:txBody>
          <a:bodyPr/>
          <a:lstStyle/>
          <a:p>
            <a:r>
              <a:rPr lang="zh-TW" altLang="en-US" dirty="0"/>
              <a:t>緣起</a:t>
            </a:r>
            <a:endParaRPr lang="en-GB" dirty="0"/>
          </a:p>
        </p:txBody>
      </p:sp>
      <p:sp>
        <p:nvSpPr>
          <p:cNvPr id="3" name="內容版面配置區 2">
            <a:extLst>
              <a:ext uri="{FF2B5EF4-FFF2-40B4-BE49-F238E27FC236}">
                <a16:creationId xmlns:a16="http://schemas.microsoft.com/office/drawing/2014/main" id="{020EEBD2-5D54-49F4-9799-CF902BFBA53A}"/>
              </a:ext>
            </a:extLst>
          </p:cNvPr>
          <p:cNvSpPr>
            <a:spLocks noGrp="1"/>
          </p:cNvSpPr>
          <p:nvPr>
            <p:ph idx="1"/>
          </p:nvPr>
        </p:nvSpPr>
        <p:spPr/>
        <p:txBody>
          <a:bodyPr/>
          <a:lstStyle/>
          <a:p>
            <a:pPr>
              <a:buFont typeface="Wingdings" panose="05000000000000000000" pitchFamily="2" charset="2"/>
              <a:buChar char="q"/>
            </a:pPr>
            <a:r>
              <a:rPr lang="zh-TW" altLang="en-US" spc="-1" dirty="0">
                <a:solidFill>
                  <a:srgbClr val="000000"/>
                </a:solidFill>
                <a:uFill>
                  <a:solidFill>
                    <a:srgbClr val="FFFFFF"/>
                  </a:solidFill>
                </a:uFill>
              </a:rPr>
              <a:t> 為何想融入數值模擬？</a:t>
            </a:r>
            <a:endParaRPr lang="en-GB" altLang="zh-TW" spc="-1" dirty="0">
              <a:solidFill>
                <a:srgbClr val="000000"/>
              </a:solidFill>
              <a:uFill>
                <a:solidFill>
                  <a:srgbClr val="FFFFFF"/>
                </a:solidFill>
              </a:uFill>
            </a:endParaRPr>
          </a:p>
          <a:p>
            <a:pPr>
              <a:buFont typeface="Wingdings" panose="05000000000000000000" pitchFamily="2" charset="2"/>
              <a:buChar char="q"/>
            </a:pPr>
            <a:endParaRPr lang="en-GB" spc="-1" dirty="0">
              <a:solidFill>
                <a:srgbClr val="000000"/>
              </a:solidFill>
              <a:uFill>
                <a:solidFill>
                  <a:srgbClr val="FFFFFF"/>
                </a:solidFill>
              </a:uFill>
            </a:endParaRPr>
          </a:p>
          <a:p>
            <a:pPr>
              <a:buFont typeface="Wingdings" panose="05000000000000000000" pitchFamily="2" charset="2"/>
              <a:buChar char="q"/>
            </a:pPr>
            <a:r>
              <a:rPr lang="zh-TW" altLang="en-US" spc="-1" dirty="0">
                <a:solidFill>
                  <a:srgbClr val="000000"/>
                </a:solidFill>
                <a:uFill>
                  <a:solidFill>
                    <a:srgbClr val="FFFFFF"/>
                  </a:solidFill>
                </a:uFill>
              </a:rPr>
              <a:t>關鍵點？</a:t>
            </a:r>
            <a:endParaRPr lang="en-GB" altLang="zh-TW" spc="-1" dirty="0">
              <a:solidFill>
                <a:srgbClr val="000000"/>
              </a:solidFill>
              <a:uFill>
                <a:solidFill>
                  <a:srgbClr val="FFFFFF"/>
                </a:solidFill>
              </a:uFill>
            </a:endParaRPr>
          </a:p>
          <a:p>
            <a:pPr>
              <a:buFont typeface="Wingdings" panose="05000000000000000000" pitchFamily="2" charset="2"/>
              <a:buChar char="q"/>
            </a:pPr>
            <a:endParaRPr lang="en-GB" altLang="zh-TW" spc="-1" dirty="0">
              <a:solidFill>
                <a:srgbClr val="000000"/>
              </a:solidFill>
              <a:uFill>
                <a:solidFill>
                  <a:srgbClr val="FFFFFF"/>
                </a:solidFill>
              </a:uFill>
            </a:endParaRPr>
          </a:p>
          <a:p>
            <a:pPr>
              <a:buFont typeface="Wingdings" panose="05000000000000000000" pitchFamily="2" charset="2"/>
              <a:buChar char="q"/>
            </a:pPr>
            <a:r>
              <a:rPr lang="zh-TW" altLang="en-US" spc="-1" dirty="0">
                <a:solidFill>
                  <a:srgbClr val="000000"/>
                </a:solidFill>
                <a:uFill>
                  <a:solidFill>
                    <a:srgbClr val="FFFFFF"/>
                  </a:solidFill>
                </a:uFill>
              </a:rPr>
              <a:t>如何開始？</a:t>
            </a:r>
            <a:endParaRPr lang="en-GB" altLang="zh-TW" spc="-1" dirty="0">
              <a:solidFill>
                <a:srgbClr val="000000"/>
              </a:solidFill>
              <a:uFill>
                <a:solidFill>
                  <a:srgbClr val="FFFFFF"/>
                </a:solidFill>
              </a:uFill>
            </a:endParaRPr>
          </a:p>
          <a:p>
            <a:pPr>
              <a:buFont typeface="Wingdings" panose="05000000000000000000" pitchFamily="2" charset="2"/>
              <a:buChar char="q"/>
            </a:pPr>
            <a:endParaRPr lang="en-GB" spc="-1" dirty="0">
              <a:solidFill>
                <a:srgbClr val="000000"/>
              </a:solidFill>
              <a:uFill>
                <a:solidFill>
                  <a:srgbClr val="FFFFFF"/>
                </a:solidFill>
              </a:uFill>
            </a:endParaRPr>
          </a:p>
          <a:p>
            <a:pPr>
              <a:buFont typeface="Wingdings" panose="05000000000000000000" pitchFamily="2" charset="2"/>
              <a:buChar char="q"/>
            </a:pPr>
            <a:endParaRPr lang="en-GB" dirty="0"/>
          </a:p>
        </p:txBody>
      </p:sp>
    </p:spTree>
    <p:extLst>
      <p:ext uri="{BB962C8B-B14F-4D97-AF65-F5344CB8AC3E}">
        <p14:creationId xmlns:p14="http://schemas.microsoft.com/office/powerpoint/2010/main" val="18277142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CustomShape 1"/>
          <p:cNvSpPr/>
          <p:nvPr/>
        </p:nvSpPr>
        <p:spPr>
          <a:xfrm>
            <a:off x="1981200" y="274680"/>
            <a:ext cx="8228880" cy="114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zh-TW" altLang="en-US" sz="4400" spc="-1" dirty="0">
                <a:solidFill>
                  <a:srgbClr val="000000"/>
                </a:solidFill>
                <a:uFill>
                  <a:solidFill>
                    <a:srgbClr val="FFFFFF"/>
                  </a:solidFill>
                </a:uFill>
                <a:latin typeface="Calibri"/>
              </a:rPr>
              <a:t>為何想融入數值模擬？</a:t>
            </a:r>
            <a:endParaRPr lang="en-US" spc="-1" dirty="0">
              <a:solidFill>
                <a:srgbClr val="000000"/>
              </a:solidFill>
              <a:uFill>
                <a:solidFill>
                  <a:srgbClr val="FFFFFF"/>
                </a:solidFill>
              </a:uFill>
              <a:latin typeface="Arial"/>
            </a:endParaRPr>
          </a:p>
        </p:txBody>
      </p:sp>
      <p:sp>
        <p:nvSpPr>
          <p:cNvPr id="75" name="CustomShape 2"/>
          <p:cNvSpPr/>
          <p:nvPr/>
        </p:nvSpPr>
        <p:spPr>
          <a:xfrm>
            <a:off x="1981200" y="1600200"/>
            <a:ext cx="8228880" cy="4525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343080" indent="-342360">
              <a:buClr>
                <a:srgbClr val="000000"/>
              </a:buClr>
              <a:buFont typeface="Arial"/>
              <a:buChar char="•"/>
            </a:pPr>
            <a:r>
              <a:rPr lang="en-US" sz="3200" spc="-1" dirty="0" err="1">
                <a:solidFill>
                  <a:srgbClr val="000000"/>
                </a:solidFill>
                <a:uFill>
                  <a:solidFill>
                    <a:srgbClr val="FFFFFF"/>
                  </a:solidFill>
                </a:uFill>
                <a:latin typeface="Calibri"/>
              </a:rPr>
              <a:t>我校學生不善於考試</a:t>
            </a:r>
            <a:endParaRPr lang="en-US" spc="-1" dirty="0">
              <a:solidFill>
                <a:srgbClr val="000000"/>
              </a:solidFill>
              <a:uFill>
                <a:solidFill>
                  <a:srgbClr val="FFFFFF"/>
                </a:solidFill>
              </a:uFill>
              <a:latin typeface="Arial"/>
            </a:endParaRPr>
          </a:p>
          <a:p>
            <a:pPr marL="343080" indent="-342360">
              <a:buClr>
                <a:srgbClr val="000000"/>
              </a:buClr>
              <a:buFont typeface="Arial"/>
              <a:buChar char="•"/>
            </a:pPr>
            <a:r>
              <a:rPr lang="en-US" sz="3200" b="1" spc="-1" dirty="0" err="1">
                <a:solidFill>
                  <a:srgbClr val="000000"/>
                </a:solidFill>
                <a:uFill>
                  <a:solidFill>
                    <a:srgbClr val="FFFFFF"/>
                  </a:solidFill>
                </a:uFill>
                <a:latin typeface="Calibri"/>
              </a:rPr>
              <a:t>學生對於代數從感到</a:t>
            </a:r>
            <a:r>
              <a:rPr lang="en-US" sz="3200" b="1" spc="-1" dirty="0" err="1">
                <a:solidFill>
                  <a:srgbClr val="FF0000"/>
                </a:solidFill>
                <a:uFill>
                  <a:solidFill>
                    <a:srgbClr val="FFFFFF"/>
                  </a:solidFill>
                </a:uFill>
                <a:latin typeface="Calibri"/>
              </a:rPr>
              <a:t>困難</a:t>
            </a:r>
            <a:r>
              <a:rPr lang="en-US" sz="3200" b="1" spc="-1" dirty="0" err="1">
                <a:solidFill>
                  <a:srgbClr val="000000"/>
                </a:solidFill>
                <a:uFill>
                  <a:solidFill>
                    <a:srgbClr val="FFFFFF"/>
                  </a:solidFill>
                </a:uFill>
                <a:latin typeface="Calibri"/>
              </a:rPr>
              <a:t>到感到</a:t>
            </a:r>
            <a:r>
              <a:rPr lang="en-US" sz="3200" b="1" spc="-1" dirty="0" err="1">
                <a:solidFill>
                  <a:srgbClr val="FF0000"/>
                </a:solidFill>
                <a:uFill>
                  <a:solidFill>
                    <a:srgbClr val="FFFFFF"/>
                  </a:solidFill>
                </a:uFill>
                <a:latin typeface="Calibri"/>
              </a:rPr>
              <a:t>厭煩</a:t>
            </a:r>
            <a:r>
              <a:rPr lang="zh-TW" altLang="en-US" sz="3200" b="1" spc="-1" dirty="0">
                <a:uFill>
                  <a:solidFill>
                    <a:srgbClr val="FFFFFF"/>
                  </a:solidFill>
                </a:uFill>
                <a:latin typeface="Calibri"/>
              </a:rPr>
              <a:t>之後變成</a:t>
            </a:r>
            <a:r>
              <a:rPr lang="zh-TW" altLang="en-US" sz="3200" b="1" spc="-1" dirty="0">
                <a:solidFill>
                  <a:srgbClr val="FF0000"/>
                </a:solidFill>
                <a:uFill>
                  <a:solidFill>
                    <a:srgbClr val="FFFFFF"/>
                  </a:solidFill>
                </a:uFill>
                <a:latin typeface="Calibri"/>
              </a:rPr>
              <a:t>麻木</a:t>
            </a:r>
            <a:endParaRPr lang="en-US" b="1" spc="-1" dirty="0">
              <a:solidFill>
                <a:srgbClr val="FF0000"/>
              </a:solidFill>
              <a:uFill>
                <a:solidFill>
                  <a:srgbClr val="FFFFFF"/>
                </a:solidFill>
              </a:uFill>
              <a:latin typeface="Arial"/>
            </a:endParaRPr>
          </a:p>
          <a:p>
            <a:pPr marL="743040" lvl="1" indent="-285120">
              <a:buClr>
                <a:srgbClr val="000000"/>
              </a:buClr>
              <a:buFont typeface="Arial"/>
              <a:buChar char="–"/>
            </a:pPr>
            <a:r>
              <a:rPr lang="en-US" sz="2800" spc="-1" dirty="0" err="1">
                <a:solidFill>
                  <a:srgbClr val="000000"/>
                </a:solidFill>
                <a:uFill>
                  <a:solidFill>
                    <a:srgbClr val="FFFFFF"/>
                  </a:solidFill>
                </a:uFill>
                <a:latin typeface="Calibri"/>
              </a:rPr>
              <a:t>上課越來越少人聽講</a:t>
            </a:r>
            <a:endParaRPr lang="en-US" spc="-1" dirty="0">
              <a:solidFill>
                <a:srgbClr val="000000"/>
              </a:solidFill>
              <a:uFill>
                <a:solidFill>
                  <a:srgbClr val="FFFFFF"/>
                </a:solidFill>
              </a:uFill>
              <a:latin typeface="Arial"/>
            </a:endParaRPr>
          </a:p>
          <a:p>
            <a:pPr marL="743040" lvl="1" indent="-285120">
              <a:buClr>
                <a:srgbClr val="000000"/>
              </a:buClr>
              <a:buFont typeface="Arial"/>
              <a:buChar char="–"/>
            </a:pPr>
            <a:r>
              <a:rPr lang="en-US" sz="2800" spc="-1" dirty="0" err="1">
                <a:solidFill>
                  <a:srgbClr val="000000"/>
                </a:solidFill>
                <a:uFill>
                  <a:solidFill>
                    <a:srgbClr val="FFFFFF"/>
                  </a:solidFill>
                </a:uFill>
                <a:latin typeface="Calibri"/>
              </a:rPr>
              <a:t>一年比一年明顯</a:t>
            </a:r>
            <a:endParaRPr lang="en-US" spc="-1" dirty="0">
              <a:solidFill>
                <a:srgbClr val="000000"/>
              </a:solidFill>
              <a:uFill>
                <a:solidFill>
                  <a:srgbClr val="FFFFFF"/>
                </a:solidFill>
              </a:uFill>
              <a:latin typeface="Arial"/>
            </a:endParaRPr>
          </a:p>
          <a:p>
            <a:pPr marL="743040" lvl="1" indent="-285120">
              <a:buClr>
                <a:srgbClr val="000000"/>
              </a:buClr>
              <a:buFont typeface="Arial"/>
              <a:buChar char="–"/>
            </a:pPr>
            <a:r>
              <a:rPr lang="en-US" sz="2800" spc="-1" dirty="0" err="1">
                <a:solidFill>
                  <a:srgbClr val="000000"/>
                </a:solidFill>
                <a:uFill>
                  <a:solidFill>
                    <a:srgbClr val="FFFFFF"/>
                  </a:solidFill>
                </a:uFill>
                <a:latin typeface="Calibri"/>
              </a:rPr>
              <a:t>強迫學生課堂發問，學生抗議</a:t>
            </a:r>
            <a:endParaRPr lang="en-US" spc="-1" dirty="0">
              <a:solidFill>
                <a:srgbClr val="000000"/>
              </a:solidFill>
              <a:uFill>
                <a:solidFill>
                  <a:srgbClr val="FFFFFF"/>
                </a:solidFill>
              </a:uFill>
              <a:latin typeface="Arial"/>
            </a:endParaRPr>
          </a:p>
          <a:p>
            <a:pPr marL="743040" lvl="1" indent="-285120">
              <a:buClr>
                <a:srgbClr val="000000"/>
              </a:buClr>
              <a:buFont typeface="Arial"/>
              <a:buChar char="–"/>
            </a:pPr>
            <a:r>
              <a:rPr lang="en-US" sz="2800" spc="-1" dirty="0" err="1">
                <a:solidFill>
                  <a:srgbClr val="000000"/>
                </a:solidFill>
                <a:uFill>
                  <a:solidFill>
                    <a:srgbClr val="FFFFFF"/>
                  </a:solidFill>
                </a:uFill>
                <a:latin typeface="Calibri"/>
              </a:rPr>
              <a:t>盡力將代數表達得更為仔細清晰</a:t>
            </a:r>
            <a:r>
              <a:rPr lang="en-US" sz="2800" spc="-1" dirty="0">
                <a:solidFill>
                  <a:srgbClr val="000000"/>
                </a:solidFill>
                <a:uFill>
                  <a:solidFill>
                    <a:srgbClr val="FFFFFF"/>
                  </a:solidFill>
                </a:uFill>
                <a:latin typeface="Calibri"/>
              </a:rPr>
              <a:t>，</a:t>
            </a:r>
            <a:endParaRPr lang="en-US" spc="-1" dirty="0">
              <a:solidFill>
                <a:srgbClr val="000000"/>
              </a:solidFill>
              <a:uFill>
                <a:solidFill>
                  <a:srgbClr val="FFFFFF"/>
                </a:solidFill>
              </a:uFill>
              <a:latin typeface="Arial"/>
            </a:endParaRPr>
          </a:p>
          <a:p>
            <a:pPr marL="743040" lvl="1" indent="-285120">
              <a:buClr>
                <a:srgbClr val="000000"/>
              </a:buClr>
              <a:buFont typeface="Arial"/>
              <a:buChar char="–"/>
            </a:pPr>
            <a:r>
              <a:rPr lang="en-US" sz="2800" spc="-1" dirty="0" err="1">
                <a:solidFill>
                  <a:srgbClr val="000000"/>
                </a:solidFill>
                <a:uFill>
                  <a:solidFill>
                    <a:srgbClr val="FFFFFF"/>
                  </a:solidFill>
                </a:uFill>
                <a:latin typeface="Calibri"/>
              </a:rPr>
              <a:t>反效果！幾乎到達</a:t>
            </a:r>
            <a:r>
              <a:rPr lang="en-US" sz="2800" b="1" spc="-1" dirty="0" err="1">
                <a:solidFill>
                  <a:srgbClr val="FF0000"/>
                </a:solidFill>
                <a:uFill>
                  <a:solidFill>
                    <a:srgbClr val="FFFFFF"/>
                  </a:solidFill>
                </a:uFill>
                <a:latin typeface="Calibri"/>
              </a:rPr>
              <a:t>九成以上不聽課</a:t>
            </a:r>
            <a:r>
              <a:rPr lang="en-US" sz="2800" spc="-1" dirty="0" err="1">
                <a:solidFill>
                  <a:srgbClr val="000000"/>
                </a:solidFill>
                <a:uFill>
                  <a:solidFill>
                    <a:srgbClr val="FFFFFF"/>
                  </a:solidFill>
                </a:uFill>
                <a:latin typeface="Calibri"/>
              </a:rPr>
              <a:t>的地步</a:t>
            </a:r>
            <a:endParaRPr lang="en-US" spc="-1" dirty="0">
              <a:solidFill>
                <a:srgbClr val="000000"/>
              </a:solidFill>
              <a:uFill>
                <a:solidFill>
                  <a:srgbClr val="FFFFFF"/>
                </a:solidFill>
              </a:uFill>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vortex/>
      </p:transition>
    </mc:Choice>
    <mc:Fallback xmlns:p15="http://schemas.microsoft.com/office/powerpoint/2012/main" xmlns="">
      <p:transition spd="slow">
        <p:fade/>
      </p:transition>
    </mc:Fallback>
  </mc:AlternateContent>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CustomShape 1"/>
          <p:cNvSpPr/>
          <p:nvPr/>
        </p:nvSpPr>
        <p:spPr>
          <a:xfrm>
            <a:off x="1981200" y="274680"/>
            <a:ext cx="8228880" cy="114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en-US" sz="4400" spc="-1">
                <a:solidFill>
                  <a:srgbClr val="000000"/>
                </a:solidFill>
                <a:uFill>
                  <a:solidFill>
                    <a:srgbClr val="FFFFFF"/>
                  </a:solidFill>
                </a:uFill>
                <a:latin typeface="Calibri"/>
              </a:rPr>
              <a:t>怎麼辦？</a:t>
            </a:r>
            <a:endParaRPr lang="en-US" spc="-1">
              <a:solidFill>
                <a:srgbClr val="000000"/>
              </a:solidFill>
              <a:uFill>
                <a:solidFill>
                  <a:srgbClr val="FFFFFF"/>
                </a:solidFill>
              </a:uFill>
              <a:latin typeface="Arial"/>
            </a:endParaRPr>
          </a:p>
        </p:txBody>
      </p:sp>
      <p:sp>
        <p:nvSpPr>
          <p:cNvPr id="77" name="CustomShape 2"/>
          <p:cNvSpPr/>
          <p:nvPr/>
        </p:nvSpPr>
        <p:spPr>
          <a:xfrm>
            <a:off x="1981200" y="1600200"/>
            <a:ext cx="8228880" cy="4525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endParaRPr lang="en-US" spc="-1">
              <a:solidFill>
                <a:srgbClr val="000000"/>
              </a:solidFill>
              <a:uFill>
                <a:solidFill>
                  <a:srgbClr val="FFFFFF"/>
                </a:solidFill>
              </a:uFill>
              <a:latin typeface="Arial"/>
            </a:endParaRPr>
          </a:p>
          <a:p>
            <a:pPr marL="343080" indent="-342360">
              <a:buClr>
                <a:srgbClr val="000000"/>
              </a:buClr>
              <a:buFont typeface="Arial"/>
              <a:buChar char="•"/>
            </a:pPr>
            <a:r>
              <a:rPr lang="en-US" sz="4800" spc="-1">
                <a:solidFill>
                  <a:srgbClr val="000000"/>
                </a:solidFill>
                <a:uFill>
                  <a:solidFill>
                    <a:srgbClr val="FFFFFF"/>
                  </a:solidFill>
                </a:uFill>
                <a:latin typeface="Calibri"/>
              </a:rPr>
              <a:t>放棄舊模式</a:t>
            </a:r>
            <a:endParaRPr lang="en-US" spc="-1">
              <a:solidFill>
                <a:srgbClr val="000000"/>
              </a:solidFill>
              <a:uFill>
                <a:solidFill>
                  <a:srgbClr val="FFFFFF"/>
                </a:solidFill>
              </a:uFill>
              <a:latin typeface="Arial"/>
            </a:endParaRPr>
          </a:p>
          <a:p>
            <a:pPr>
              <a:lnSpc>
                <a:spcPct val="100000"/>
              </a:lnSpc>
            </a:pPr>
            <a:endParaRPr lang="en-US" spc="-1">
              <a:solidFill>
                <a:srgbClr val="000000"/>
              </a:solidFill>
              <a:uFill>
                <a:solidFill>
                  <a:srgbClr val="FFFFFF"/>
                </a:solidFill>
              </a:uFill>
              <a:latin typeface="Arial"/>
            </a:endParaRPr>
          </a:p>
          <a:p>
            <a:pPr marL="343080" indent="-342360">
              <a:buClr>
                <a:srgbClr val="000000"/>
              </a:buClr>
              <a:buFont typeface="Arial"/>
              <a:buChar char="•"/>
            </a:pPr>
            <a:r>
              <a:rPr lang="en-US" sz="4800" spc="-1">
                <a:solidFill>
                  <a:srgbClr val="000000"/>
                </a:solidFill>
                <a:uFill>
                  <a:solidFill>
                    <a:srgbClr val="FFFFFF"/>
                  </a:solidFill>
                </a:uFill>
                <a:latin typeface="Calibri"/>
              </a:rPr>
              <a:t>尋找”新”模式</a:t>
            </a:r>
            <a:endParaRPr lang="en-US" spc="-1">
              <a:solidFill>
                <a:srgbClr val="000000"/>
              </a:solidFill>
              <a:uFill>
                <a:solidFill>
                  <a:srgbClr val="FFFFFF"/>
                </a:solidFill>
              </a:uFill>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vortex/>
      </p:transition>
    </mc:Choice>
    <mc:Fallback xmlns:p15="http://schemas.microsoft.com/office/powerpoint/2012/main" xmlns="">
      <p:transition spd="slow">
        <p:fade/>
      </p:transition>
    </mc:Fallback>
  </mc:AlternateContent>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CustomShape 1"/>
          <p:cNvSpPr/>
          <p:nvPr/>
        </p:nvSpPr>
        <p:spPr>
          <a:xfrm>
            <a:off x="1981200" y="274680"/>
            <a:ext cx="8228880" cy="114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en-US" sz="4400" spc="-1">
                <a:solidFill>
                  <a:srgbClr val="000000"/>
                </a:solidFill>
                <a:uFill>
                  <a:solidFill>
                    <a:srgbClr val="FFFFFF"/>
                  </a:solidFill>
                </a:uFill>
                <a:latin typeface="Calibri"/>
              </a:rPr>
              <a:t>別人怎麼做？</a:t>
            </a:r>
            <a:endParaRPr lang="en-US" spc="-1">
              <a:solidFill>
                <a:srgbClr val="000000"/>
              </a:solidFill>
              <a:uFill>
                <a:solidFill>
                  <a:srgbClr val="FFFFFF"/>
                </a:solidFill>
              </a:uFill>
              <a:latin typeface="Arial"/>
            </a:endParaRPr>
          </a:p>
        </p:txBody>
      </p:sp>
      <p:sp>
        <p:nvSpPr>
          <p:cNvPr id="79" name="CustomShape 2"/>
          <p:cNvSpPr/>
          <p:nvPr/>
        </p:nvSpPr>
        <p:spPr>
          <a:xfrm>
            <a:off x="1981200" y="1600200"/>
            <a:ext cx="8228880" cy="4525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343080" indent="-342360">
              <a:buClr>
                <a:srgbClr val="000000"/>
              </a:buClr>
              <a:buFont typeface="Arial"/>
              <a:buChar char="•"/>
            </a:pPr>
            <a:r>
              <a:rPr lang="en-US" sz="3200" spc="-1" dirty="0" err="1">
                <a:solidFill>
                  <a:srgbClr val="000000"/>
                </a:solidFill>
                <a:uFill>
                  <a:solidFill>
                    <a:srgbClr val="FFFFFF"/>
                  </a:solidFill>
                </a:uFill>
                <a:latin typeface="Calibri"/>
              </a:rPr>
              <a:t>有人說以分組討論即時報告的方式授課，效果不錯</a:t>
            </a:r>
            <a:endParaRPr lang="en-US" spc="-1" dirty="0">
              <a:solidFill>
                <a:srgbClr val="000000"/>
              </a:solidFill>
              <a:uFill>
                <a:solidFill>
                  <a:srgbClr val="FFFFFF"/>
                </a:solidFill>
              </a:uFill>
              <a:latin typeface="Arial"/>
            </a:endParaRPr>
          </a:p>
          <a:p>
            <a:pPr marL="343080" indent="-342360">
              <a:buClr>
                <a:srgbClr val="000000"/>
              </a:buClr>
              <a:buFont typeface="Arial"/>
              <a:buChar char="•"/>
            </a:pPr>
            <a:r>
              <a:rPr lang="en-US" sz="3200" spc="-1" dirty="0" err="1">
                <a:solidFill>
                  <a:srgbClr val="000000"/>
                </a:solidFill>
                <a:uFill>
                  <a:solidFill>
                    <a:srgbClr val="FFFFFF"/>
                  </a:solidFill>
                </a:uFill>
                <a:latin typeface="Calibri"/>
              </a:rPr>
              <a:t>有人說課堂演示，效果不錯</a:t>
            </a:r>
            <a:endParaRPr lang="en-US" spc="-1" dirty="0">
              <a:solidFill>
                <a:srgbClr val="000000"/>
              </a:solidFill>
              <a:uFill>
                <a:solidFill>
                  <a:srgbClr val="FFFFFF"/>
                </a:solidFill>
              </a:uFill>
              <a:latin typeface="Arial"/>
            </a:endParaRPr>
          </a:p>
          <a:p>
            <a:pPr marL="343080" indent="-342360">
              <a:buClr>
                <a:srgbClr val="000000"/>
              </a:buClr>
              <a:buFont typeface="Arial"/>
              <a:buChar char="•"/>
            </a:pPr>
            <a:r>
              <a:rPr lang="en-US" sz="3200" spc="-1" dirty="0" err="1">
                <a:solidFill>
                  <a:srgbClr val="000000"/>
                </a:solidFill>
                <a:uFill>
                  <a:solidFill>
                    <a:srgbClr val="FFFFFF"/>
                  </a:solidFill>
                </a:uFill>
                <a:latin typeface="Calibri"/>
              </a:rPr>
              <a:t>有人說動手實作，效果不錯</a:t>
            </a:r>
            <a:endParaRPr lang="en-US" spc="-1" dirty="0">
              <a:solidFill>
                <a:srgbClr val="000000"/>
              </a:solidFill>
              <a:uFill>
                <a:solidFill>
                  <a:srgbClr val="FFFFFF"/>
                </a:solidFill>
              </a:uFill>
              <a:latin typeface="Arial"/>
            </a:endParaRPr>
          </a:p>
          <a:p>
            <a:pPr marL="343080" indent="-342360">
              <a:buClr>
                <a:srgbClr val="000000"/>
              </a:buClr>
              <a:buFont typeface="Arial"/>
              <a:buChar char="•"/>
            </a:pPr>
            <a:r>
              <a:rPr lang="en-US" sz="3200" spc="-1" dirty="0" err="1">
                <a:solidFill>
                  <a:srgbClr val="000000"/>
                </a:solidFill>
                <a:uFill>
                  <a:solidFill>
                    <a:srgbClr val="FFFFFF"/>
                  </a:solidFill>
                </a:uFill>
                <a:latin typeface="Calibri"/>
              </a:rPr>
              <a:t>有人說用電腦數值模擬的方式授課，效果不錯</a:t>
            </a:r>
            <a:endParaRPr lang="en-US" spc="-1" dirty="0">
              <a:solidFill>
                <a:srgbClr val="000000"/>
              </a:solidFill>
              <a:uFill>
                <a:solidFill>
                  <a:srgbClr val="FFFFFF"/>
                </a:solidFill>
              </a:uFill>
              <a:latin typeface="Arial"/>
            </a:endParaRPr>
          </a:p>
          <a:p>
            <a:pPr marL="343080" indent="-342360">
              <a:buClr>
                <a:srgbClr val="000000"/>
              </a:buClr>
              <a:buFont typeface="Arial"/>
              <a:buChar char="•"/>
            </a:pPr>
            <a:r>
              <a:rPr lang="zh-TW" altLang="en-US" sz="3200" spc="-1" dirty="0">
                <a:solidFill>
                  <a:srgbClr val="000000"/>
                </a:solidFill>
                <a:uFill>
                  <a:solidFill>
                    <a:srgbClr val="FFFFFF"/>
                  </a:solidFill>
                </a:uFill>
                <a:latin typeface="Calibri"/>
              </a:rPr>
              <a:t>有人說 </a:t>
            </a:r>
            <a:r>
              <a:rPr lang="en-US" sz="3200" spc="-1" dirty="0">
                <a:solidFill>
                  <a:srgbClr val="000000"/>
                </a:solidFill>
                <a:uFill>
                  <a:solidFill>
                    <a:srgbClr val="FFFFFF"/>
                  </a:solidFill>
                </a:uFill>
                <a:latin typeface="Calibri"/>
              </a:rPr>
              <a:t>……</a:t>
            </a:r>
            <a:r>
              <a:rPr lang="zh-TW" altLang="en-US" sz="3200" spc="-1" dirty="0">
                <a:solidFill>
                  <a:srgbClr val="000000"/>
                </a:solidFill>
                <a:uFill>
                  <a:solidFill>
                    <a:srgbClr val="FFFFFF"/>
                  </a:solidFill>
                </a:uFill>
                <a:latin typeface="Calibri"/>
              </a:rPr>
              <a:t>效果不錯</a:t>
            </a:r>
            <a:endParaRPr lang="en-US" spc="-1" dirty="0">
              <a:solidFill>
                <a:srgbClr val="000000"/>
              </a:solidFill>
              <a:uFill>
                <a:solidFill>
                  <a:srgbClr val="FFFFFF"/>
                </a:solidFill>
              </a:uFill>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vortex/>
      </p:transition>
    </mc:Choice>
    <mc:Fallback xmlns:p15="http://schemas.microsoft.com/office/powerpoint/2012/main" xmlns="">
      <p:transition spd="slow">
        <p:fade/>
      </p:transition>
    </mc:Fallback>
  </mc:AlternateContent>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CustomShape 1"/>
          <p:cNvSpPr/>
          <p:nvPr/>
        </p:nvSpPr>
        <p:spPr>
          <a:xfrm>
            <a:off x="1981200" y="274680"/>
            <a:ext cx="8228880" cy="114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en-US" sz="4400" spc="-1">
                <a:solidFill>
                  <a:srgbClr val="000000"/>
                </a:solidFill>
                <a:uFill>
                  <a:solidFill>
                    <a:srgbClr val="FFFFFF"/>
                  </a:solidFill>
                </a:uFill>
                <a:latin typeface="Calibri"/>
              </a:rPr>
              <a:t>我要怎麼做？</a:t>
            </a:r>
            <a:endParaRPr lang="en-US" spc="-1">
              <a:solidFill>
                <a:srgbClr val="000000"/>
              </a:solidFill>
              <a:uFill>
                <a:solidFill>
                  <a:srgbClr val="FFFFFF"/>
                </a:solidFill>
              </a:uFill>
              <a:latin typeface="Arial"/>
            </a:endParaRPr>
          </a:p>
        </p:txBody>
      </p:sp>
      <p:sp>
        <p:nvSpPr>
          <p:cNvPr id="81" name="CustomShape 2"/>
          <p:cNvSpPr/>
          <p:nvPr/>
        </p:nvSpPr>
        <p:spPr>
          <a:xfrm>
            <a:off x="1981200" y="1600200"/>
            <a:ext cx="8228880" cy="4525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343080" indent="-342360">
              <a:buClr>
                <a:srgbClr val="000000"/>
              </a:buClr>
              <a:buFont typeface="Arial"/>
              <a:buChar char="•"/>
            </a:pPr>
            <a:r>
              <a:rPr lang="en-US" sz="3200" spc="-1">
                <a:solidFill>
                  <a:srgbClr val="000000"/>
                </a:solidFill>
                <a:uFill>
                  <a:solidFill>
                    <a:srgbClr val="FFFFFF"/>
                  </a:solidFill>
                </a:uFill>
                <a:latin typeface="Calibri"/>
              </a:rPr>
              <a:t>猶豫，因為</a:t>
            </a:r>
            <a:endParaRPr lang="en-US" spc="-1">
              <a:solidFill>
                <a:srgbClr val="000000"/>
              </a:solidFill>
              <a:uFill>
                <a:solidFill>
                  <a:srgbClr val="FFFFFF"/>
                </a:solidFill>
              </a:uFill>
              <a:latin typeface="Arial"/>
            </a:endParaRPr>
          </a:p>
          <a:p>
            <a:pPr>
              <a:lnSpc>
                <a:spcPct val="100000"/>
              </a:lnSpc>
            </a:pPr>
            <a:endParaRPr lang="en-US" spc="-1">
              <a:solidFill>
                <a:srgbClr val="000000"/>
              </a:solidFill>
              <a:uFill>
                <a:solidFill>
                  <a:srgbClr val="FFFFFF"/>
                </a:solidFill>
              </a:uFill>
              <a:latin typeface="Arial"/>
            </a:endParaRPr>
          </a:p>
          <a:p>
            <a:pPr marL="743040" lvl="1" indent="-285120">
              <a:buClr>
                <a:srgbClr val="000000"/>
              </a:buClr>
              <a:buFont typeface="Arial"/>
              <a:buChar char="–"/>
            </a:pPr>
            <a:r>
              <a:rPr lang="en-US" sz="2800" spc="-1">
                <a:solidFill>
                  <a:srgbClr val="000000"/>
                </a:solidFill>
                <a:uFill>
                  <a:solidFill>
                    <a:srgbClr val="FFFFFF"/>
                  </a:solidFill>
                </a:uFill>
                <a:latin typeface="Calibri"/>
              </a:rPr>
              <a:t>不熟悉這些方式，沒經驗</a:t>
            </a:r>
            <a:endParaRPr lang="en-US" spc="-1">
              <a:solidFill>
                <a:srgbClr val="000000"/>
              </a:solidFill>
              <a:uFill>
                <a:solidFill>
                  <a:srgbClr val="FFFFFF"/>
                </a:solidFill>
              </a:uFill>
              <a:latin typeface="Arial"/>
            </a:endParaRPr>
          </a:p>
          <a:p>
            <a:pPr>
              <a:lnSpc>
                <a:spcPct val="100000"/>
              </a:lnSpc>
            </a:pPr>
            <a:endParaRPr lang="en-US" spc="-1">
              <a:solidFill>
                <a:srgbClr val="000000"/>
              </a:solidFill>
              <a:uFill>
                <a:solidFill>
                  <a:srgbClr val="FFFFFF"/>
                </a:solidFill>
              </a:uFill>
              <a:latin typeface="Arial"/>
            </a:endParaRPr>
          </a:p>
          <a:p>
            <a:pPr marL="743040" lvl="1" indent="-285120">
              <a:buClr>
                <a:srgbClr val="000000"/>
              </a:buClr>
              <a:buFont typeface="Arial"/>
              <a:buChar char="–"/>
            </a:pPr>
            <a:r>
              <a:rPr lang="en-US" sz="2800" spc="-1">
                <a:solidFill>
                  <a:srgbClr val="000000"/>
                </a:solidFill>
                <a:uFill>
                  <a:solidFill>
                    <a:srgbClr val="FFFFFF"/>
                  </a:solidFill>
                </a:uFill>
                <a:latin typeface="Calibri"/>
              </a:rPr>
              <a:t>沒看見結果，都是聽說</a:t>
            </a:r>
            <a:endParaRPr lang="en-US" spc="-1">
              <a:solidFill>
                <a:srgbClr val="000000"/>
              </a:solidFill>
              <a:uFill>
                <a:solidFill>
                  <a:srgbClr val="FFFFFF"/>
                </a:solidFill>
              </a:uFill>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vortex/>
      </p:transition>
    </mc:Choice>
    <mc:Fallback xmlns:p15="http://schemas.microsoft.com/office/powerpoint/2012/main" xmlns="">
      <p:transition spd="slow">
        <p:fade/>
      </p:transition>
    </mc:Fallback>
  </mc:AlternateContent>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 name="CustomShape 1"/>
          <p:cNvSpPr/>
          <p:nvPr/>
        </p:nvSpPr>
        <p:spPr>
          <a:xfrm>
            <a:off x="1981200" y="274680"/>
            <a:ext cx="8228880" cy="114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en-US" sz="4400" spc="-1">
                <a:solidFill>
                  <a:srgbClr val="000000"/>
                </a:solidFill>
                <a:uFill>
                  <a:solidFill>
                    <a:srgbClr val="FFFFFF"/>
                  </a:solidFill>
                </a:uFill>
                <a:latin typeface="Calibri"/>
              </a:rPr>
              <a:t>關鍵點</a:t>
            </a:r>
            <a:endParaRPr lang="en-US" spc="-1">
              <a:solidFill>
                <a:srgbClr val="000000"/>
              </a:solidFill>
              <a:uFill>
                <a:solidFill>
                  <a:srgbClr val="FFFFFF"/>
                </a:solidFill>
              </a:uFill>
              <a:latin typeface="Arial"/>
            </a:endParaRPr>
          </a:p>
        </p:txBody>
      </p:sp>
      <p:sp>
        <p:nvSpPr>
          <p:cNvPr id="83" name="CustomShape 2"/>
          <p:cNvSpPr/>
          <p:nvPr/>
        </p:nvSpPr>
        <p:spPr>
          <a:xfrm>
            <a:off x="1981200" y="1600200"/>
            <a:ext cx="8228880" cy="4525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343080" indent="-342360">
              <a:buClr>
                <a:srgbClr val="000000"/>
              </a:buClr>
              <a:buFont typeface="Arial"/>
              <a:buChar char="•"/>
            </a:pPr>
            <a:r>
              <a:rPr lang="en-US" sz="3200" spc="-1" dirty="0">
                <a:solidFill>
                  <a:srgbClr val="000000"/>
                </a:solidFill>
                <a:uFill>
                  <a:solidFill>
                    <a:srgbClr val="FFFFFF"/>
                  </a:solidFill>
                </a:uFill>
                <a:latin typeface="Calibri"/>
              </a:rPr>
              <a:t>2014 </a:t>
            </a:r>
            <a:r>
              <a:rPr lang="en-US" sz="3200" spc="-1" dirty="0" err="1">
                <a:solidFill>
                  <a:srgbClr val="000000"/>
                </a:solidFill>
                <a:uFill>
                  <a:solidFill>
                    <a:srgbClr val="FFFFFF"/>
                  </a:solidFill>
                </a:uFill>
                <a:latin typeface="Calibri"/>
              </a:rPr>
              <a:t>年接觸到高中生的</a:t>
            </a:r>
            <a:r>
              <a:rPr lang="en-US" sz="3200" spc="-1" dirty="0">
                <a:solidFill>
                  <a:srgbClr val="000000"/>
                </a:solidFill>
                <a:uFill>
                  <a:solidFill>
                    <a:srgbClr val="FFFFFF"/>
                  </a:solidFill>
                </a:uFill>
                <a:latin typeface="Calibri"/>
              </a:rPr>
              <a:t> IYPT  </a:t>
            </a:r>
            <a:r>
              <a:rPr lang="en-US" sz="3200" spc="-1" dirty="0" err="1">
                <a:solidFill>
                  <a:srgbClr val="000000"/>
                </a:solidFill>
                <a:uFill>
                  <a:solidFill>
                    <a:srgbClr val="FFFFFF"/>
                  </a:solidFill>
                </a:uFill>
                <a:latin typeface="Calibri"/>
              </a:rPr>
              <a:t>競賽，驚訝於高中生的表現如此突出</a:t>
            </a:r>
            <a:endParaRPr lang="en-US" spc="-1" dirty="0">
              <a:solidFill>
                <a:srgbClr val="000000"/>
              </a:solidFill>
              <a:uFill>
                <a:solidFill>
                  <a:srgbClr val="FFFFFF"/>
                </a:solidFill>
              </a:uFill>
              <a:latin typeface="Arial"/>
            </a:endParaRPr>
          </a:p>
          <a:p>
            <a:pPr marL="743040" lvl="1" indent="-285120">
              <a:buClr>
                <a:srgbClr val="000000"/>
              </a:buClr>
              <a:buFont typeface="Arial"/>
              <a:buChar char="–"/>
            </a:pPr>
            <a:r>
              <a:rPr lang="en-US" sz="2800" spc="-1" dirty="0" err="1">
                <a:solidFill>
                  <a:srgbClr val="000000"/>
                </a:solidFill>
                <a:uFill>
                  <a:solidFill>
                    <a:srgbClr val="FFFFFF"/>
                  </a:solidFill>
                </a:uFill>
                <a:latin typeface="Calibri"/>
              </a:rPr>
              <a:t>此競賽包含理論探究、動手實作、結果報告、相互討論</a:t>
            </a:r>
            <a:endParaRPr lang="en-US" spc="-1" dirty="0">
              <a:solidFill>
                <a:srgbClr val="000000"/>
              </a:solidFill>
              <a:uFill>
                <a:solidFill>
                  <a:srgbClr val="FFFFFF"/>
                </a:solidFill>
              </a:uFill>
              <a:latin typeface="Arial"/>
            </a:endParaRPr>
          </a:p>
          <a:p>
            <a:pPr marL="743040" lvl="1" indent="-285120">
              <a:buClr>
                <a:srgbClr val="000000"/>
              </a:buClr>
              <a:buFont typeface="Arial"/>
              <a:buChar char="–"/>
            </a:pPr>
            <a:r>
              <a:rPr lang="en-US" sz="2800" spc="-1" dirty="0" err="1">
                <a:solidFill>
                  <a:srgbClr val="000000"/>
                </a:solidFill>
                <a:uFill>
                  <a:solidFill>
                    <a:srgbClr val="FFFFFF"/>
                  </a:solidFill>
                </a:uFill>
                <a:latin typeface="Calibri"/>
              </a:rPr>
              <a:t>決定嘗試，從暑修班開始，但要簡化，實作不容易，所以只做報告與討論</a:t>
            </a:r>
            <a:endParaRPr lang="en-US" spc="-1" dirty="0">
              <a:solidFill>
                <a:srgbClr val="000000"/>
              </a:solidFill>
              <a:uFill>
                <a:solidFill>
                  <a:srgbClr val="FFFFFF"/>
                </a:solidFill>
              </a:uFill>
              <a:latin typeface="Arial"/>
            </a:endParaRPr>
          </a:p>
          <a:p>
            <a:pPr marL="343080" indent="-342360">
              <a:buClr>
                <a:srgbClr val="000000"/>
              </a:buClr>
              <a:buFont typeface="Arial"/>
              <a:buChar char="•"/>
            </a:pPr>
            <a:r>
              <a:rPr lang="en-US" sz="3200" spc="-1" dirty="0">
                <a:solidFill>
                  <a:srgbClr val="000000"/>
                </a:solidFill>
                <a:uFill>
                  <a:solidFill>
                    <a:srgbClr val="FFFFFF"/>
                  </a:solidFill>
                </a:uFill>
                <a:latin typeface="Calibri"/>
              </a:rPr>
              <a:t>2016 </a:t>
            </a:r>
            <a:r>
              <a:rPr lang="en-US" sz="3200" spc="-1" dirty="0" err="1">
                <a:solidFill>
                  <a:srgbClr val="000000"/>
                </a:solidFill>
                <a:uFill>
                  <a:solidFill>
                    <a:srgbClr val="FFFFFF"/>
                  </a:solidFill>
                </a:uFill>
                <a:latin typeface="Calibri"/>
              </a:rPr>
              <a:t>年聽到台灣大學</a:t>
            </a:r>
            <a:r>
              <a:rPr lang="en-US" sz="3200" b="1" spc="-1" dirty="0" err="1">
                <a:solidFill>
                  <a:srgbClr val="000000"/>
                </a:solidFill>
                <a:uFill>
                  <a:solidFill>
                    <a:srgbClr val="FFFFFF"/>
                  </a:solidFill>
                </a:uFill>
                <a:latin typeface="Calibri"/>
              </a:rPr>
              <a:t>石明豐教授演講</a:t>
            </a:r>
            <a:r>
              <a:rPr lang="en-US" sz="3200" spc="-1" dirty="0" err="1">
                <a:solidFill>
                  <a:srgbClr val="000000"/>
                </a:solidFill>
                <a:uFill>
                  <a:solidFill>
                    <a:srgbClr val="FFFFFF"/>
                  </a:solidFill>
                </a:uFill>
                <a:latin typeface="Calibri"/>
              </a:rPr>
              <a:t>，看到大一學生可以做到頗為深入的數值模擬</a:t>
            </a:r>
            <a:endParaRPr lang="en-US" spc="-1" dirty="0">
              <a:solidFill>
                <a:srgbClr val="000000"/>
              </a:solidFill>
              <a:uFill>
                <a:solidFill>
                  <a:srgbClr val="FFFFFF"/>
                </a:solidFill>
              </a:uFill>
              <a:latin typeface="Arial"/>
            </a:endParaRPr>
          </a:p>
          <a:p>
            <a:pPr marL="743040" lvl="1" indent="-285120">
              <a:buClr>
                <a:srgbClr val="000000"/>
              </a:buClr>
              <a:buFont typeface="Arial"/>
              <a:buChar char="–"/>
            </a:pPr>
            <a:r>
              <a:rPr lang="en-US" sz="2800" spc="-1" dirty="0" err="1">
                <a:solidFill>
                  <a:srgbClr val="000000"/>
                </a:solidFill>
                <a:uFill>
                  <a:solidFill>
                    <a:srgbClr val="FFFFFF"/>
                  </a:solidFill>
                </a:uFill>
                <a:latin typeface="Calibri"/>
              </a:rPr>
              <a:t>決定在當年暑修班嘗試數值模擬</a:t>
            </a:r>
            <a:endParaRPr lang="en-US" spc="-1" dirty="0">
              <a:solidFill>
                <a:srgbClr val="000000"/>
              </a:solidFill>
              <a:uFill>
                <a:solidFill>
                  <a:srgbClr val="FFFFFF"/>
                </a:solidFill>
              </a:uFill>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vortex/>
      </p:transition>
    </mc:Choice>
    <mc:Fallback xmlns:p15="http://schemas.microsoft.com/office/powerpoint/2012/main" xmlns="">
      <p:transition spd="slow">
        <p:fade/>
      </p:transition>
    </mc:Fallback>
  </mc:AlternateContent>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CustomShape 1"/>
          <p:cNvSpPr/>
          <p:nvPr/>
        </p:nvSpPr>
        <p:spPr>
          <a:xfrm>
            <a:off x="1981200" y="274680"/>
            <a:ext cx="8228880" cy="114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en-US" sz="4400" spc="-1">
                <a:solidFill>
                  <a:srgbClr val="000000"/>
                </a:solidFill>
                <a:uFill>
                  <a:solidFill>
                    <a:srgbClr val="FFFFFF"/>
                  </a:solidFill>
                </a:uFill>
                <a:latin typeface="Calibri"/>
              </a:rPr>
              <a:t>初試</a:t>
            </a:r>
            <a:endParaRPr lang="en-US" spc="-1">
              <a:solidFill>
                <a:srgbClr val="000000"/>
              </a:solidFill>
              <a:uFill>
                <a:solidFill>
                  <a:srgbClr val="FFFFFF"/>
                </a:solidFill>
              </a:uFill>
              <a:latin typeface="Arial"/>
            </a:endParaRPr>
          </a:p>
        </p:txBody>
      </p:sp>
      <p:sp>
        <p:nvSpPr>
          <p:cNvPr id="85" name="CustomShape 2"/>
          <p:cNvSpPr/>
          <p:nvPr/>
        </p:nvSpPr>
        <p:spPr>
          <a:xfrm>
            <a:off x="1981200" y="1600200"/>
            <a:ext cx="8228880" cy="4525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343080" indent="-342360">
              <a:buClr>
                <a:srgbClr val="000000"/>
              </a:buClr>
              <a:buFont typeface="Arial"/>
              <a:buChar char="•"/>
            </a:pPr>
            <a:r>
              <a:rPr lang="en-US" sz="3200" spc="-1" dirty="0">
                <a:solidFill>
                  <a:srgbClr val="000000"/>
                </a:solidFill>
                <a:uFill>
                  <a:solidFill>
                    <a:srgbClr val="FFFFFF"/>
                  </a:solidFill>
                </a:uFill>
                <a:latin typeface="Calibri"/>
              </a:rPr>
              <a:t>2016 </a:t>
            </a:r>
            <a:r>
              <a:rPr lang="en-US" sz="3200" spc="-1" dirty="0" err="1">
                <a:solidFill>
                  <a:srgbClr val="000000"/>
                </a:solidFill>
                <a:uFill>
                  <a:solidFill>
                    <a:srgbClr val="FFFFFF"/>
                  </a:solidFill>
                </a:uFill>
                <a:latin typeface="Calibri"/>
              </a:rPr>
              <a:t>暑期普通物理（一）課程中</a:t>
            </a:r>
            <a:endParaRPr lang="en-US" sz="3200" spc="-1" dirty="0">
              <a:solidFill>
                <a:srgbClr val="000000"/>
              </a:solidFill>
              <a:uFill>
                <a:solidFill>
                  <a:srgbClr val="FFFFFF"/>
                </a:solidFill>
              </a:uFill>
              <a:latin typeface="Calibri"/>
            </a:endParaRPr>
          </a:p>
          <a:p>
            <a:pPr marL="343080" indent="-342360">
              <a:buClr>
                <a:srgbClr val="000000"/>
              </a:buClr>
              <a:buFont typeface="Arial"/>
              <a:buChar char="•"/>
            </a:pPr>
            <a:endParaRPr lang="en-US" sz="3200" spc="-1" dirty="0">
              <a:solidFill>
                <a:srgbClr val="000000"/>
              </a:solidFill>
              <a:uFill>
                <a:solidFill>
                  <a:srgbClr val="FFFFFF"/>
                </a:solidFill>
              </a:uFill>
              <a:latin typeface="Calibri"/>
            </a:endParaRPr>
          </a:p>
          <a:p>
            <a:pPr marL="343080" indent="-342360">
              <a:buClr>
                <a:srgbClr val="000000"/>
              </a:buClr>
              <a:buFont typeface="Arial"/>
              <a:buChar char="•"/>
            </a:pPr>
            <a:r>
              <a:rPr lang="en-US" sz="3200" spc="-1" dirty="0" err="1">
                <a:solidFill>
                  <a:srgbClr val="000000"/>
                </a:solidFill>
                <a:uFill>
                  <a:solidFill>
                    <a:srgbClr val="FFFFFF"/>
                  </a:solidFill>
                </a:uFill>
                <a:latin typeface="Calibri"/>
              </a:rPr>
              <a:t>代數相關的內容全部改成數值模擬</a:t>
            </a:r>
            <a:r>
              <a:rPr lang="en-US" sz="3200" spc="-1" dirty="0">
                <a:solidFill>
                  <a:srgbClr val="000000"/>
                </a:solidFill>
                <a:uFill>
                  <a:solidFill>
                    <a:srgbClr val="FFFFFF"/>
                  </a:solidFill>
                </a:uFill>
                <a:latin typeface="Calibri"/>
              </a:rPr>
              <a:t>。</a:t>
            </a:r>
            <a:endParaRPr lang="en-US" spc="-1" dirty="0">
              <a:solidFill>
                <a:srgbClr val="000000"/>
              </a:solidFill>
              <a:uFill>
                <a:solidFill>
                  <a:srgbClr val="FFFFFF"/>
                </a:solidFill>
              </a:uFill>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vortex/>
      </p:transition>
    </mc:Choice>
    <mc:Fallback xmlns:p15="http://schemas.microsoft.com/office/powerpoint/2012/main" xmlns="">
      <p:transition spd="slow">
        <p:fade/>
      </p:transition>
    </mc:Fallback>
  </mc:AlternateContent>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 name="CustomShape 1"/>
          <p:cNvSpPr/>
          <p:nvPr/>
        </p:nvSpPr>
        <p:spPr>
          <a:xfrm>
            <a:off x="1981200" y="274680"/>
            <a:ext cx="8228880" cy="114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en-US" sz="4400" spc="-1" dirty="0" err="1">
                <a:solidFill>
                  <a:srgbClr val="000000"/>
                </a:solidFill>
                <a:uFill>
                  <a:solidFill>
                    <a:srgbClr val="FFFFFF"/>
                  </a:solidFill>
                </a:uFill>
                <a:latin typeface="Calibri"/>
              </a:rPr>
              <a:t>如何評量</a:t>
            </a:r>
            <a:endParaRPr lang="en-US" spc="-1" dirty="0">
              <a:solidFill>
                <a:srgbClr val="000000"/>
              </a:solidFill>
              <a:uFill>
                <a:solidFill>
                  <a:srgbClr val="FFFFFF"/>
                </a:solidFill>
              </a:uFill>
              <a:latin typeface="Arial"/>
            </a:endParaRPr>
          </a:p>
        </p:txBody>
      </p:sp>
      <p:sp>
        <p:nvSpPr>
          <p:cNvPr id="89" name="CustomShape 2"/>
          <p:cNvSpPr/>
          <p:nvPr/>
        </p:nvSpPr>
        <p:spPr>
          <a:xfrm>
            <a:off x="1981200" y="1600200"/>
            <a:ext cx="8228880" cy="4525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343080" indent="-342360">
              <a:buClr>
                <a:srgbClr val="000000"/>
              </a:buClr>
              <a:buFont typeface="Arial"/>
              <a:buChar char="•"/>
            </a:pPr>
            <a:r>
              <a:rPr lang="zh-TW" altLang="en-US" sz="3200" spc="-1" dirty="0">
                <a:solidFill>
                  <a:srgbClr val="000000"/>
                </a:solidFill>
                <a:highlight>
                  <a:srgbClr val="FFFF00"/>
                </a:highlight>
                <a:uFill>
                  <a:solidFill>
                    <a:srgbClr val="FFFFFF"/>
                  </a:solidFill>
                </a:uFill>
              </a:rPr>
              <a:t>做報告</a:t>
            </a:r>
            <a:r>
              <a:rPr lang="zh-TW" altLang="en-US" sz="3200" spc="-1" dirty="0">
                <a:solidFill>
                  <a:srgbClr val="000000"/>
                </a:solidFill>
                <a:uFill>
                  <a:solidFill>
                    <a:srgbClr val="FFFFFF"/>
                  </a:solidFill>
                </a:uFill>
              </a:rPr>
              <a:t>，</a:t>
            </a:r>
            <a:r>
              <a:rPr lang="en-US" sz="3200" spc="-1" dirty="0" err="1">
                <a:solidFill>
                  <a:srgbClr val="000000"/>
                </a:solidFill>
                <a:uFill>
                  <a:solidFill>
                    <a:srgbClr val="FFFFFF"/>
                  </a:solidFill>
                </a:uFill>
              </a:rPr>
              <a:t>由教師進行評量，包含</a:t>
            </a:r>
            <a:endParaRPr lang="en-US" spc="-1" dirty="0">
              <a:solidFill>
                <a:srgbClr val="000000"/>
              </a:solidFill>
              <a:uFill>
                <a:solidFill>
                  <a:srgbClr val="FFFFFF"/>
                </a:solidFill>
              </a:uFill>
            </a:endParaRPr>
          </a:p>
          <a:p>
            <a:pPr marL="743040" lvl="1" indent="-285120">
              <a:buClr>
                <a:srgbClr val="000000"/>
              </a:buClr>
              <a:buFont typeface="Arial"/>
              <a:buChar char="–"/>
            </a:pPr>
            <a:r>
              <a:rPr lang="en-US" sz="2800" spc="-1" dirty="0" err="1">
                <a:solidFill>
                  <a:srgbClr val="000000"/>
                </a:solidFill>
                <a:uFill>
                  <a:solidFill>
                    <a:srgbClr val="FFFFFF"/>
                  </a:solidFill>
                </a:uFill>
              </a:rPr>
              <a:t>模擬結果是否正確</a:t>
            </a:r>
            <a:endParaRPr lang="en-US" spc="-1" dirty="0">
              <a:solidFill>
                <a:srgbClr val="000000"/>
              </a:solidFill>
              <a:uFill>
                <a:solidFill>
                  <a:srgbClr val="FFFFFF"/>
                </a:solidFill>
              </a:uFill>
            </a:endParaRPr>
          </a:p>
          <a:p>
            <a:pPr marL="743040" lvl="1" indent="-285120">
              <a:buClr>
                <a:srgbClr val="000000"/>
              </a:buClr>
              <a:buFont typeface="Arial"/>
              <a:buChar char="–"/>
            </a:pPr>
            <a:r>
              <a:rPr lang="en-US" sz="2800" spc="-1" dirty="0" err="1">
                <a:solidFill>
                  <a:srgbClr val="000000"/>
                </a:solidFill>
                <a:highlight>
                  <a:srgbClr val="FFFF00"/>
                </a:highlight>
                <a:uFill>
                  <a:solidFill>
                    <a:srgbClr val="FFFFFF"/>
                  </a:solidFill>
                </a:uFill>
              </a:rPr>
              <a:t>報告是否合乎科學要求</a:t>
            </a:r>
            <a:endParaRPr lang="en-US" spc="-1" dirty="0">
              <a:solidFill>
                <a:srgbClr val="000000"/>
              </a:solidFill>
              <a:highlight>
                <a:srgbClr val="FFFF00"/>
              </a:highlight>
              <a:uFill>
                <a:solidFill>
                  <a:srgbClr val="FFFFFF"/>
                </a:solidFill>
              </a:uFill>
            </a:endParaRPr>
          </a:p>
          <a:p>
            <a:pPr marL="343080" indent="-342360">
              <a:buClr>
                <a:srgbClr val="000000"/>
              </a:buClr>
              <a:buFont typeface="Arial"/>
              <a:buChar char="•"/>
            </a:pPr>
            <a:r>
              <a:rPr lang="en-US" sz="3200" spc="-1" dirty="0" err="1">
                <a:solidFill>
                  <a:srgbClr val="000000"/>
                </a:solidFill>
                <a:uFill>
                  <a:solidFill>
                    <a:srgbClr val="FFFFFF"/>
                  </a:solidFill>
                </a:uFill>
              </a:rPr>
              <a:t>模擬結果與報告得分各介於</a:t>
            </a:r>
            <a:r>
              <a:rPr lang="en-US" sz="3200" spc="-1" dirty="0">
                <a:solidFill>
                  <a:srgbClr val="000000"/>
                </a:solidFill>
                <a:uFill>
                  <a:solidFill>
                    <a:srgbClr val="FFFFFF"/>
                  </a:solidFill>
                </a:uFill>
              </a:rPr>
              <a:t> 1～10</a:t>
            </a:r>
            <a:endParaRPr lang="en-US" spc="-1" dirty="0">
              <a:solidFill>
                <a:srgbClr val="000000"/>
              </a:solidFill>
              <a:uFill>
                <a:solidFill>
                  <a:srgbClr val="FFFFFF"/>
                </a:solidFill>
              </a:uFill>
            </a:endParaRPr>
          </a:p>
          <a:p>
            <a:pPr marL="343080" indent="-342360">
              <a:buClr>
                <a:srgbClr val="000000"/>
              </a:buClr>
              <a:buFont typeface="Arial"/>
              <a:buChar char="•"/>
            </a:pPr>
            <a:r>
              <a:rPr lang="en-US" sz="3200" spc="-1" dirty="0" err="1">
                <a:solidFill>
                  <a:srgbClr val="000000"/>
                </a:solidFill>
                <a:uFill>
                  <a:solidFill>
                    <a:srgbClr val="FFFFFF"/>
                  </a:solidFill>
                </a:uFill>
              </a:rPr>
              <a:t>期中作業均為個人作業，每位學生都得進行</a:t>
            </a:r>
            <a:endParaRPr lang="en-US" spc="-1" dirty="0">
              <a:solidFill>
                <a:srgbClr val="000000"/>
              </a:solidFill>
              <a:uFill>
                <a:solidFill>
                  <a:srgbClr val="FFFFFF"/>
                </a:solidFill>
              </a:uFill>
            </a:endParaRPr>
          </a:p>
          <a:p>
            <a:pPr marL="343080" indent="-342360">
              <a:buClr>
                <a:srgbClr val="000000"/>
              </a:buClr>
              <a:buFont typeface="Arial"/>
              <a:buChar char="•"/>
            </a:pPr>
            <a:r>
              <a:rPr lang="en-US" sz="3200" spc="-1" dirty="0" err="1">
                <a:solidFill>
                  <a:srgbClr val="000000"/>
                </a:solidFill>
                <a:uFill>
                  <a:solidFill>
                    <a:srgbClr val="FFFFFF"/>
                  </a:solidFill>
                </a:uFill>
              </a:rPr>
              <a:t>期末作業則可以</a:t>
            </a:r>
            <a:r>
              <a:rPr lang="zh-TW" altLang="en-US" sz="3200" spc="-1" dirty="0">
                <a:solidFill>
                  <a:srgbClr val="000000"/>
                </a:solidFill>
                <a:uFill>
                  <a:solidFill>
                    <a:srgbClr val="FFFFFF"/>
                  </a:solidFill>
                </a:uFill>
              </a:rPr>
              <a:t>（建議）</a:t>
            </a:r>
            <a:r>
              <a:rPr lang="en-US" sz="3200" spc="-1" dirty="0" err="1">
                <a:solidFill>
                  <a:srgbClr val="000000"/>
                </a:solidFill>
                <a:uFill>
                  <a:solidFill>
                    <a:srgbClr val="FFFFFF"/>
                  </a:solidFill>
                </a:uFill>
              </a:rPr>
              <a:t>多人合作</a:t>
            </a:r>
            <a:endParaRPr lang="en-US" spc="-1" dirty="0">
              <a:solidFill>
                <a:srgbClr val="000000"/>
              </a:solidFill>
              <a:uFill>
                <a:solidFill>
                  <a:srgbClr val="FFFFFF"/>
                </a:solidFill>
              </a:uFill>
            </a:endParaRPr>
          </a:p>
          <a:p>
            <a:pPr>
              <a:lnSpc>
                <a:spcPct val="100000"/>
              </a:lnSpc>
            </a:pPr>
            <a:endParaRPr lang="en-US" spc="-1" dirty="0">
              <a:solidFill>
                <a:srgbClr val="000000"/>
              </a:solidFill>
              <a:uFill>
                <a:solidFill>
                  <a:srgbClr val="FFFFFF"/>
                </a:solidFill>
              </a:uFill>
            </a:endParaRPr>
          </a:p>
        </p:txBody>
      </p:sp>
    </p:spTree>
  </p:cSld>
  <p:clrMapOvr>
    <a:masterClrMapping/>
  </p:clrMapOvr>
  <mc:AlternateContent xmlns:mc="http://schemas.openxmlformats.org/markup-compatibility/2006" xmlns:p14="http://schemas.microsoft.com/office/powerpoint/2010/main">
    <mc:Choice Requires="p14">
      <p:transition spd="slow">
        <p14:vortex/>
      </p:transition>
    </mc:Choice>
    <mc:Fallback xmlns:p15="http://schemas.microsoft.com/office/powerpoint/2012/main" xmlns="">
      <p:transition spd="slow">
        <p:fade/>
      </p:transition>
    </mc:Fallback>
  </mc:AlternateContent>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CustomShape 1"/>
          <p:cNvSpPr/>
          <p:nvPr/>
        </p:nvSpPr>
        <p:spPr>
          <a:xfrm>
            <a:off x="1981200" y="274680"/>
            <a:ext cx="8228880" cy="114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zh-TW" altLang="en-US" sz="4400" spc="-1" dirty="0">
                <a:solidFill>
                  <a:srgbClr val="000000"/>
                </a:solidFill>
                <a:uFill>
                  <a:solidFill>
                    <a:srgbClr val="FFFFFF"/>
                  </a:solidFill>
                </a:uFill>
                <a:latin typeface="Calibri"/>
              </a:rPr>
              <a:t>相關內容？</a:t>
            </a:r>
            <a:endParaRPr lang="en-US" spc="-1" dirty="0">
              <a:solidFill>
                <a:srgbClr val="000000"/>
              </a:solidFill>
              <a:uFill>
                <a:solidFill>
                  <a:srgbClr val="FFFFFF"/>
                </a:solidFill>
              </a:uFill>
              <a:latin typeface="Arial"/>
            </a:endParaRPr>
          </a:p>
        </p:txBody>
      </p:sp>
      <p:sp>
        <p:nvSpPr>
          <p:cNvPr id="87" name="CustomShape 2"/>
          <p:cNvSpPr/>
          <p:nvPr/>
        </p:nvSpPr>
        <p:spPr>
          <a:xfrm>
            <a:off x="1981200" y="1600200"/>
            <a:ext cx="8228880" cy="4525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343080" indent="-342360">
              <a:buClr>
                <a:srgbClr val="000000"/>
              </a:buClr>
              <a:buFont typeface="Arial"/>
              <a:buChar char="•"/>
            </a:pPr>
            <a:r>
              <a:rPr lang="en-US" altLang="zh-TW" sz="2800" spc="-1" dirty="0">
                <a:solidFill>
                  <a:srgbClr val="000000"/>
                </a:solidFill>
                <a:uFill>
                  <a:solidFill>
                    <a:srgbClr val="FFFFFF"/>
                  </a:solidFill>
                </a:uFill>
                <a:latin typeface="Arial"/>
              </a:rPr>
              <a:t>3D </a:t>
            </a:r>
            <a:r>
              <a:rPr lang="zh-TW" altLang="en-US" sz="2800" spc="-1" dirty="0">
                <a:solidFill>
                  <a:srgbClr val="000000"/>
                </a:solidFill>
                <a:uFill>
                  <a:solidFill>
                    <a:srgbClr val="FFFFFF"/>
                  </a:solidFill>
                </a:uFill>
                <a:latin typeface="Arial"/>
              </a:rPr>
              <a:t>動畫、</a:t>
            </a:r>
            <a:r>
              <a:rPr lang="zh-TW" altLang="en-US" sz="2800" spc="-1" dirty="0">
                <a:solidFill>
                  <a:srgbClr val="000000"/>
                </a:solidFill>
                <a:uFill>
                  <a:solidFill>
                    <a:srgbClr val="FFFFFF"/>
                  </a:solidFill>
                </a:uFill>
              </a:rPr>
              <a:t>數據圖</a:t>
            </a:r>
            <a:endParaRPr lang="en-US" altLang="zh-TW" sz="2800" spc="-1" dirty="0">
              <a:solidFill>
                <a:srgbClr val="000000"/>
              </a:solidFill>
              <a:uFill>
                <a:solidFill>
                  <a:srgbClr val="FFFFFF"/>
                </a:solidFill>
              </a:uFill>
            </a:endParaRPr>
          </a:p>
          <a:p>
            <a:pPr marL="343080" indent="-342360">
              <a:buClr>
                <a:srgbClr val="000000"/>
              </a:buClr>
              <a:buFont typeface="Arial"/>
              <a:buChar char="•"/>
            </a:pPr>
            <a:endParaRPr lang="en-US" altLang="zh-TW" sz="2800" spc="-1" dirty="0">
              <a:solidFill>
                <a:srgbClr val="000000"/>
              </a:solidFill>
              <a:uFill>
                <a:solidFill>
                  <a:srgbClr val="FFFFFF"/>
                </a:solidFill>
              </a:uFill>
            </a:endParaRPr>
          </a:p>
          <a:p>
            <a:pPr marL="343080" indent="-342360">
              <a:buClr>
                <a:srgbClr val="000000"/>
              </a:buClr>
              <a:buFont typeface="Arial"/>
              <a:buChar char="•"/>
            </a:pPr>
            <a:r>
              <a:rPr lang="zh-TW" altLang="en-US" sz="2800" spc="-1" dirty="0">
                <a:solidFill>
                  <a:srgbClr val="000000"/>
                </a:solidFill>
                <a:uFill>
                  <a:solidFill>
                    <a:srgbClr val="FFFFFF"/>
                  </a:solidFill>
                </a:uFill>
              </a:rPr>
              <a:t>微分方程數值解（</a:t>
            </a:r>
            <a:r>
              <a:rPr lang="en-US" altLang="zh-TW" sz="2800" spc="-1" dirty="0">
                <a:solidFill>
                  <a:srgbClr val="000000"/>
                </a:solidFill>
                <a:uFill>
                  <a:solidFill>
                    <a:srgbClr val="FFFFFF"/>
                  </a:solidFill>
                </a:uFill>
              </a:rPr>
              <a:t>4</a:t>
            </a:r>
            <a:r>
              <a:rPr lang="zh-TW" altLang="en-US" sz="2800" spc="-1" dirty="0">
                <a:solidFill>
                  <a:srgbClr val="000000"/>
                </a:solidFill>
                <a:uFill>
                  <a:solidFill>
                    <a:srgbClr val="FFFFFF"/>
                  </a:solidFill>
                </a:uFill>
              </a:rPr>
              <a:t>階 </a:t>
            </a:r>
            <a:r>
              <a:rPr lang="en-US" altLang="zh-TW" sz="2800" spc="-1" dirty="0" err="1">
                <a:solidFill>
                  <a:srgbClr val="000000"/>
                </a:solidFill>
                <a:uFill>
                  <a:solidFill>
                    <a:srgbClr val="FFFFFF"/>
                  </a:solidFill>
                </a:uFill>
              </a:rPr>
              <a:t>Runge-Kutta</a:t>
            </a:r>
            <a:r>
              <a:rPr lang="zh-TW" altLang="en-US" sz="2800" spc="-1" dirty="0">
                <a:solidFill>
                  <a:srgbClr val="000000"/>
                </a:solidFill>
                <a:uFill>
                  <a:solidFill>
                    <a:srgbClr val="FFFFFF"/>
                  </a:solidFill>
                </a:uFill>
              </a:rPr>
              <a:t>）</a:t>
            </a:r>
            <a:endParaRPr lang="en-US" altLang="zh-TW" sz="2800" spc="-1" dirty="0">
              <a:solidFill>
                <a:srgbClr val="000000"/>
              </a:solidFill>
              <a:uFill>
                <a:solidFill>
                  <a:srgbClr val="FFFFFF"/>
                </a:solidFill>
              </a:uFill>
            </a:endParaRPr>
          </a:p>
          <a:p>
            <a:pPr marL="343080" indent="-342360">
              <a:buClr>
                <a:srgbClr val="000000"/>
              </a:buClr>
              <a:buFont typeface="Arial"/>
              <a:buChar char="•"/>
            </a:pPr>
            <a:endParaRPr lang="en-US" altLang="zh-TW" sz="2800" spc="-1" dirty="0">
              <a:solidFill>
                <a:srgbClr val="000000"/>
              </a:solidFill>
              <a:uFill>
                <a:solidFill>
                  <a:srgbClr val="FFFFFF"/>
                </a:solidFill>
              </a:uFill>
            </a:endParaRPr>
          </a:p>
          <a:p>
            <a:pPr marL="343080" indent="-342360">
              <a:buClr>
                <a:srgbClr val="000000"/>
              </a:buClr>
              <a:buFont typeface="Arial"/>
              <a:buChar char="•"/>
            </a:pPr>
            <a:r>
              <a:rPr lang="zh-TW" altLang="en-US" sz="2800" spc="-1" dirty="0">
                <a:solidFill>
                  <a:srgbClr val="000000"/>
                </a:solidFill>
                <a:uFill>
                  <a:solidFill>
                    <a:srgbClr val="FFFFFF"/>
                  </a:solidFill>
                </a:uFill>
              </a:rPr>
              <a:t>球座標積分（電場）</a:t>
            </a:r>
            <a:endParaRPr lang="en-US" altLang="zh-TW" sz="2800" spc="-1" dirty="0">
              <a:solidFill>
                <a:srgbClr val="000000"/>
              </a:solidFill>
              <a:uFill>
                <a:solidFill>
                  <a:srgbClr val="FFFFFF"/>
                </a:solidFill>
              </a:uFill>
            </a:endParaRPr>
          </a:p>
          <a:p>
            <a:pPr marL="343080" indent="-342360">
              <a:buClr>
                <a:srgbClr val="000000"/>
              </a:buClr>
              <a:buFont typeface="Arial"/>
              <a:buChar char="•"/>
            </a:pPr>
            <a:endParaRPr lang="en-US" altLang="zh-TW" sz="2800" spc="-1" dirty="0">
              <a:solidFill>
                <a:srgbClr val="000000"/>
              </a:solidFill>
              <a:uFill>
                <a:solidFill>
                  <a:srgbClr val="FFFFFF"/>
                </a:solidFill>
              </a:uFill>
            </a:endParaRPr>
          </a:p>
          <a:p>
            <a:pPr marL="343080" indent="-342360">
              <a:buClr>
                <a:srgbClr val="000000"/>
              </a:buClr>
              <a:buFont typeface="Arial"/>
              <a:buChar char="•"/>
            </a:pPr>
            <a:r>
              <a:rPr lang="zh-TW" altLang="en-US" sz="2800" spc="-1" dirty="0">
                <a:solidFill>
                  <a:srgbClr val="000000"/>
                </a:solidFill>
                <a:uFill>
                  <a:solidFill>
                    <a:srgbClr val="FFFFFF"/>
                  </a:solidFill>
                </a:uFill>
              </a:rPr>
              <a:t>圓柱座標積分（磁場）</a:t>
            </a:r>
            <a:endParaRPr lang="en-US" altLang="zh-TW" sz="2800" spc="-1" dirty="0">
              <a:solidFill>
                <a:srgbClr val="000000"/>
              </a:solidFill>
              <a:uFill>
                <a:solidFill>
                  <a:srgbClr val="FFFFFF"/>
                </a:solidFill>
              </a:uFill>
              <a:latin typeface="Arial"/>
            </a:endParaRPr>
          </a:p>
          <a:p>
            <a:pPr marL="800280" lvl="1" indent="-342360">
              <a:buClr>
                <a:srgbClr val="000000"/>
              </a:buClr>
              <a:buFont typeface="Arial"/>
              <a:buChar char="•"/>
            </a:pPr>
            <a:endParaRPr lang="en-US" altLang="zh-TW" sz="2800" spc="-1" dirty="0">
              <a:solidFill>
                <a:srgbClr val="000000"/>
              </a:solidFill>
              <a:uFill>
                <a:solidFill>
                  <a:srgbClr val="FFFFFF"/>
                </a:solidFill>
              </a:uFill>
              <a:latin typeface="Calibri"/>
            </a:endParaRPr>
          </a:p>
        </p:txBody>
      </p:sp>
    </p:spTree>
    <p:extLst>
      <p:ext uri="{BB962C8B-B14F-4D97-AF65-F5344CB8AC3E}">
        <p14:creationId xmlns:p14="http://schemas.microsoft.com/office/powerpoint/2010/main" val="2145074063"/>
      </p:ext>
    </p:extLst>
  </p:cSld>
  <p:clrMapOvr>
    <a:masterClrMapping/>
  </p:clrMapOvr>
  <mc:AlternateContent xmlns:mc="http://schemas.openxmlformats.org/markup-compatibility/2006" xmlns:p14="http://schemas.microsoft.com/office/powerpoint/2010/main">
    <mc:Choice Requires="p14">
      <p:transition spd="slow">
        <p14:vortex/>
      </p:transition>
    </mc:Choice>
    <mc:Fallback xmlns:p15="http://schemas.microsoft.com/office/powerpoint/2012/main" xmlns="">
      <p:transition spd="slow">
        <p:fade/>
      </p:transition>
    </mc:Fallback>
  </mc:AlternateContent>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CustomShape 1"/>
          <p:cNvSpPr/>
          <p:nvPr/>
        </p:nvSpPr>
        <p:spPr>
          <a:xfrm>
            <a:off x="1981200" y="274680"/>
            <a:ext cx="8228880" cy="114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zh-TW" altLang="en-US" sz="4400" spc="-1" dirty="0">
                <a:solidFill>
                  <a:srgbClr val="000000"/>
                </a:solidFill>
                <a:uFill>
                  <a:solidFill>
                    <a:srgbClr val="FFFFFF"/>
                  </a:solidFill>
                </a:uFill>
                <a:latin typeface="Calibri"/>
              </a:rPr>
              <a:t>教學案例</a:t>
            </a:r>
            <a:endParaRPr lang="en-US" spc="-1" dirty="0">
              <a:solidFill>
                <a:srgbClr val="000000"/>
              </a:solidFill>
              <a:uFill>
                <a:solidFill>
                  <a:srgbClr val="FFFFFF"/>
                </a:solidFill>
              </a:uFill>
              <a:latin typeface="Arial"/>
            </a:endParaRPr>
          </a:p>
        </p:txBody>
      </p:sp>
      <p:sp>
        <p:nvSpPr>
          <p:cNvPr id="87" name="CustomShape 2"/>
          <p:cNvSpPr/>
          <p:nvPr/>
        </p:nvSpPr>
        <p:spPr>
          <a:xfrm>
            <a:off x="1981200" y="1600200"/>
            <a:ext cx="8228880" cy="4525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343080" indent="-342360">
              <a:buClr>
                <a:srgbClr val="000000"/>
              </a:buClr>
              <a:buFont typeface="Arial"/>
              <a:buChar char="•"/>
            </a:pPr>
            <a:r>
              <a:rPr lang="zh-TW" altLang="en-US" sz="2800" spc="-1" dirty="0">
                <a:solidFill>
                  <a:srgbClr val="000000"/>
                </a:solidFill>
                <a:uFill>
                  <a:solidFill>
                    <a:srgbClr val="FFFFFF"/>
                  </a:solidFill>
                </a:uFill>
                <a:latin typeface="Calibri"/>
              </a:rPr>
              <a:t>空氣阻力計算</a:t>
            </a:r>
            <a:endParaRPr lang="en-US" altLang="zh-TW" sz="2800" spc="-1" dirty="0">
              <a:solidFill>
                <a:srgbClr val="000000"/>
              </a:solidFill>
              <a:uFill>
                <a:solidFill>
                  <a:srgbClr val="FFFFFF"/>
                </a:solidFill>
              </a:uFill>
              <a:latin typeface="Calibri"/>
            </a:endParaRPr>
          </a:p>
          <a:p>
            <a:pPr marL="800280" lvl="1" indent="-342360">
              <a:buClr>
                <a:srgbClr val="000000"/>
              </a:buClr>
              <a:buFont typeface="Arial"/>
              <a:buChar char="•"/>
            </a:pPr>
            <a:r>
              <a:rPr lang="zh-TW" altLang="en-US" sz="2800" spc="-1" dirty="0">
                <a:solidFill>
                  <a:srgbClr val="000000"/>
                </a:solidFill>
                <a:uFill>
                  <a:solidFill>
                    <a:srgbClr val="FFFFFF"/>
                  </a:solidFill>
                </a:uFill>
                <a:latin typeface="Calibri"/>
              </a:rPr>
              <a:t>讓學生先尋找可用的公式，先讓學生自己決定用哪一個</a:t>
            </a:r>
            <a:endParaRPr lang="en-US" altLang="zh-TW" sz="2800" spc="-1" dirty="0">
              <a:solidFill>
                <a:srgbClr val="000000"/>
              </a:solidFill>
              <a:uFill>
                <a:solidFill>
                  <a:srgbClr val="FFFFFF"/>
                </a:solidFill>
              </a:uFill>
              <a:latin typeface="Calibri"/>
            </a:endParaRPr>
          </a:p>
          <a:p>
            <a:pPr marL="800280" lvl="1" indent="-342360">
              <a:buClr>
                <a:srgbClr val="000000"/>
              </a:buClr>
              <a:buFont typeface="Arial"/>
              <a:buChar char="•"/>
            </a:pPr>
            <a:r>
              <a:rPr lang="zh-TW" altLang="en-US" sz="2800" spc="-1" dirty="0">
                <a:solidFill>
                  <a:srgbClr val="000000"/>
                </a:solidFill>
                <a:uFill>
                  <a:solidFill>
                    <a:srgbClr val="FFFFFF"/>
                  </a:solidFill>
                </a:uFill>
                <a:latin typeface="Calibri"/>
              </a:rPr>
              <a:t>做出來之後和學生討論結果，問學生代入的數值（質量、尺寸、常數等）</a:t>
            </a:r>
            <a:endParaRPr lang="en-US" altLang="zh-TW" sz="2800" spc="-1" dirty="0">
              <a:solidFill>
                <a:srgbClr val="000000"/>
              </a:solidFill>
              <a:uFill>
                <a:solidFill>
                  <a:srgbClr val="FFFFFF"/>
                </a:solidFill>
              </a:uFill>
              <a:latin typeface="Calibri"/>
            </a:endParaRPr>
          </a:p>
          <a:p>
            <a:pPr marL="800280" lvl="1" indent="-342360">
              <a:buClr>
                <a:srgbClr val="000000"/>
              </a:buClr>
              <a:buFont typeface="Arial"/>
              <a:buChar char="•"/>
            </a:pPr>
            <a:r>
              <a:rPr lang="zh-TW" altLang="en-US" sz="2800" b="1" spc="-1" dirty="0">
                <a:solidFill>
                  <a:srgbClr val="000000"/>
                </a:solidFill>
                <a:uFill>
                  <a:solidFill>
                    <a:srgbClr val="FFFFFF"/>
                  </a:solidFill>
                </a:uFill>
                <a:latin typeface="Calibri"/>
              </a:rPr>
              <a:t>讓學生發現不合理之處，就會開始思考</a:t>
            </a:r>
            <a:endParaRPr lang="en-US" altLang="zh-TW" sz="2800" b="1" spc="-1" dirty="0">
              <a:solidFill>
                <a:srgbClr val="000000"/>
              </a:solidFill>
              <a:uFill>
                <a:solidFill>
                  <a:srgbClr val="FFFFFF"/>
                </a:solidFill>
              </a:uFill>
              <a:latin typeface="Arial"/>
            </a:endParaRPr>
          </a:p>
          <a:p>
            <a:pPr marL="800280" lvl="1" indent="-342360">
              <a:buClr>
                <a:srgbClr val="000000"/>
              </a:buClr>
              <a:buFont typeface="Arial"/>
              <a:buChar char="•"/>
            </a:pPr>
            <a:endParaRPr lang="en-US" altLang="zh-TW" sz="2800" spc="-1" dirty="0">
              <a:solidFill>
                <a:srgbClr val="000000"/>
              </a:solidFill>
              <a:uFill>
                <a:solidFill>
                  <a:srgbClr val="FFFFFF"/>
                </a:solidFill>
              </a:uFill>
              <a:latin typeface="Calibri"/>
            </a:endParaRPr>
          </a:p>
        </p:txBody>
      </p:sp>
      <p:pic>
        <p:nvPicPr>
          <p:cNvPr id="4" name="圖片 3"/>
          <p:cNvPicPr>
            <a:picLocks noChangeAspect="1"/>
          </p:cNvPicPr>
          <p:nvPr/>
        </p:nvPicPr>
        <p:blipFill>
          <a:blip r:embed="rId2"/>
          <a:stretch>
            <a:fillRect/>
          </a:stretch>
        </p:blipFill>
        <p:spPr>
          <a:xfrm>
            <a:off x="6761739" y="4445938"/>
            <a:ext cx="3106884" cy="1868561"/>
          </a:xfrm>
          <a:prstGeom prst="rect">
            <a:avLst/>
          </a:prstGeom>
        </p:spPr>
      </p:pic>
      <p:pic>
        <p:nvPicPr>
          <p:cNvPr id="2" name="圖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8906" y="4509982"/>
            <a:ext cx="3343131" cy="1740470"/>
          </a:xfrm>
          <a:prstGeom prst="rect">
            <a:avLst/>
          </a:prstGeom>
        </p:spPr>
      </p:pic>
      <p:sp>
        <p:nvSpPr>
          <p:cNvPr id="3" name="文字方塊 2"/>
          <p:cNvSpPr txBox="1"/>
          <p:nvPr/>
        </p:nvSpPr>
        <p:spPr>
          <a:xfrm>
            <a:off x="2388465" y="6308640"/>
            <a:ext cx="4373274" cy="400110"/>
          </a:xfrm>
          <a:prstGeom prst="rect">
            <a:avLst/>
          </a:prstGeom>
          <a:noFill/>
        </p:spPr>
        <p:txBody>
          <a:bodyPr wrap="square" rtlCol="0">
            <a:spAutoFit/>
          </a:bodyPr>
          <a:lstStyle/>
          <a:p>
            <a:r>
              <a:rPr lang="en-US" altLang="zh-TW" sz="1000" dirty="0"/>
              <a:t>https://en.wikipedia.org/wiki/Drag_(physics)#/media/File:Drag_coefficient_on_a_sphere_vs._Reynolds_number_-_main_trends.svg</a:t>
            </a:r>
            <a:endParaRPr lang="zh-TW" altLang="en-US" sz="1000" dirty="0"/>
          </a:p>
        </p:txBody>
      </p:sp>
    </p:spTree>
    <p:extLst>
      <p:ext uri="{BB962C8B-B14F-4D97-AF65-F5344CB8AC3E}">
        <p14:creationId xmlns:p14="http://schemas.microsoft.com/office/powerpoint/2010/main" val="2683131852"/>
      </p:ext>
    </p:extLst>
  </p:cSld>
  <p:clrMapOvr>
    <a:masterClrMapping/>
  </p:clrMapOvr>
  <mc:AlternateContent xmlns:mc="http://schemas.openxmlformats.org/markup-compatibility/2006" xmlns:p14="http://schemas.microsoft.com/office/powerpoint/2010/main">
    <mc:Choice Requires="p14">
      <p:transition spd="slow">
        <p14:vortex/>
      </p:transition>
    </mc:Choice>
    <mc:Fallback xmlns:p15="http://schemas.microsoft.com/office/powerpoint/2012/main" xmlns="">
      <p:transition spd="slow">
        <p:fade/>
      </p:transition>
    </mc:Fallback>
  </mc:AlternateContent>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CustomShape 1"/>
          <p:cNvSpPr/>
          <p:nvPr/>
        </p:nvSpPr>
        <p:spPr>
          <a:xfrm>
            <a:off x="1981200" y="274680"/>
            <a:ext cx="8228880" cy="114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zh-TW" altLang="en-US" sz="4400" spc="-1" dirty="0">
                <a:solidFill>
                  <a:srgbClr val="000000"/>
                </a:solidFill>
                <a:uFill>
                  <a:solidFill>
                    <a:srgbClr val="FFFFFF"/>
                  </a:solidFill>
                </a:uFill>
                <a:latin typeface="Calibri"/>
              </a:rPr>
              <a:t>教學案例</a:t>
            </a:r>
            <a:endParaRPr lang="en-US" spc="-1" dirty="0">
              <a:solidFill>
                <a:srgbClr val="000000"/>
              </a:solidFill>
              <a:uFill>
                <a:solidFill>
                  <a:srgbClr val="FFFFFF"/>
                </a:solidFill>
              </a:uFill>
              <a:latin typeface="Arial"/>
            </a:endParaRPr>
          </a:p>
        </p:txBody>
      </p:sp>
      <p:sp>
        <p:nvSpPr>
          <p:cNvPr id="87" name="CustomShape 2"/>
          <p:cNvSpPr/>
          <p:nvPr/>
        </p:nvSpPr>
        <p:spPr>
          <a:xfrm>
            <a:off x="1981200" y="1600200"/>
            <a:ext cx="8228880" cy="4525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343080" indent="-342360">
              <a:buClr>
                <a:srgbClr val="000000"/>
              </a:buClr>
              <a:buFont typeface="Arial"/>
              <a:buChar char="•"/>
            </a:pPr>
            <a:r>
              <a:rPr lang="en-US" altLang="zh-TW" sz="2800" spc="-1" dirty="0" err="1">
                <a:solidFill>
                  <a:srgbClr val="000000"/>
                </a:solidFill>
                <a:uFill>
                  <a:solidFill>
                    <a:srgbClr val="FFFFFF"/>
                  </a:solidFill>
                </a:uFill>
                <a:latin typeface="Calibri"/>
              </a:rPr>
              <a:t>Runge-Kutta</a:t>
            </a:r>
            <a:r>
              <a:rPr lang="zh-TW" altLang="en-US" sz="2800" spc="-1" dirty="0">
                <a:solidFill>
                  <a:srgbClr val="000000"/>
                </a:solidFill>
                <a:uFill>
                  <a:solidFill>
                    <a:srgbClr val="FFFFFF"/>
                  </a:solidFill>
                </a:uFill>
                <a:latin typeface="Calibri"/>
              </a:rPr>
              <a:t> 方法</a:t>
            </a:r>
            <a:endParaRPr lang="en-US" altLang="zh-TW" sz="2800" spc="-1" dirty="0">
              <a:solidFill>
                <a:srgbClr val="000000"/>
              </a:solidFill>
              <a:uFill>
                <a:solidFill>
                  <a:srgbClr val="FFFFFF"/>
                </a:solidFill>
              </a:uFill>
              <a:latin typeface="Calibri"/>
            </a:endParaRPr>
          </a:p>
          <a:p>
            <a:pPr marL="800280" lvl="1" indent="-342360">
              <a:buClr>
                <a:srgbClr val="000000"/>
              </a:buClr>
              <a:buFont typeface="Arial"/>
              <a:buChar char="•"/>
            </a:pPr>
            <a:r>
              <a:rPr lang="zh-TW" altLang="en-US" sz="2800" spc="-1" dirty="0">
                <a:solidFill>
                  <a:srgbClr val="000000"/>
                </a:solidFill>
                <a:uFill>
                  <a:solidFill>
                    <a:srgbClr val="FFFFFF"/>
                  </a:solidFill>
                </a:uFill>
                <a:latin typeface="Calibri"/>
              </a:rPr>
              <a:t>只講概念，不談公式如何推導</a:t>
            </a:r>
            <a:endParaRPr lang="en-US" altLang="zh-TW" sz="2800" spc="-1" dirty="0">
              <a:solidFill>
                <a:srgbClr val="000000"/>
              </a:solidFill>
              <a:uFill>
                <a:solidFill>
                  <a:srgbClr val="FFFFFF"/>
                </a:solidFill>
              </a:uFill>
              <a:latin typeface="Calibri"/>
            </a:endParaRPr>
          </a:p>
          <a:p>
            <a:pPr marL="800280" lvl="1" indent="-342360">
              <a:buClr>
                <a:srgbClr val="000000"/>
              </a:buClr>
              <a:buFont typeface="Arial"/>
              <a:buChar char="•"/>
            </a:pPr>
            <a:r>
              <a:rPr lang="zh-TW" altLang="en-US" sz="2800" spc="-1" dirty="0">
                <a:solidFill>
                  <a:srgbClr val="000000"/>
                </a:solidFill>
                <a:uFill>
                  <a:solidFill>
                    <a:srgbClr val="FFFFFF"/>
                  </a:solidFill>
                </a:uFill>
                <a:latin typeface="Calibri"/>
              </a:rPr>
              <a:t>大部分學生都能理解概念，部分學生很快可以做出來</a:t>
            </a:r>
            <a:endParaRPr lang="en-US" altLang="zh-TW" sz="2800" spc="-1" dirty="0">
              <a:solidFill>
                <a:srgbClr val="000000"/>
              </a:solidFill>
              <a:uFill>
                <a:solidFill>
                  <a:srgbClr val="FFFFFF"/>
                </a:solidFill>
              </a:uFill>
              <a:latin typeface="Calibri"/>
            </a:endParaRPr>
          </a:p>
          <a:p>
            <a:pPr marL="800280" lvl="1" indent="-342360">
              <a:buClr>
                <a:srgbClr val="000000"/>
              </a:buClr>
              <a:buFont typeface="Arial"/>
              <a:buChar char="•"/>
            </a:pPr>
            <a:r>
              <a:rPr lang="zh-TW" altLang="en-US" sz="2800" spc="-1" dirty="0">
                <a:solidFill>
                  <a:srgbClr val="000000"/>
                </a:solidFill>
                <a:uFill>
                  <a:solidFill>
                    <a:srgbClr val="FFFFFF"/>
                  </a:solidFill>
                </a:uFill>
                <a:latin typeface="Calibri"/>
              </a:rPr>
              <a:t>之後的作業要求必須使用 </a:t>
            </a:r>
            <a:r>
              <a:rPr lang="en-US" altLang="zh-TW" sz="2800" spc="-1" dirty="0" err="1">
                <a:solidFill>
                  <a:srgbClr val="000000"/>
                </a:solidFill>
                <a:uFill>
                  <a:solidFill>
                    <a:srgbClr val="FFFFFF"/>
                  </a:solidFill>
                </a:uFill>
                <a:latin typeface="Calibri"/>
              </a:rPr>
              <a:t>Runge-Kutta</a:t>
            </a:r>
            <a:r>
              <a:rPr lang="zh-TW" altLang="en-US" sz="2800" spc="-1" dirty="0">
                <a:solidFill>
                  <a:srgbClr val="000000"/>
                </a:solidFill>
                <a:uFill>
                  <a:solidFill>
                    <a:srgbClr val="FFFFFF"/>
                  </a:solidFill>
                </a:uFill>
                <a:latin typeface="Calibri"/>
              </a:rPr>
              <a:t> 方法，第一次做不出來的學生後來也可以做出來</a:t>
            </a:r>
            <a:endParaRPr lang="en-US" altLang="zh-TW" sz="2800" spc="-1" dirty="0">
              <a:solidFill>
                <a:srgbClr val="000000"/>
              </a:solidFill>
              <a:uFill>
                <a:solidFill>
                  <a:srgbClr val="FFFFFF"/>
                </a:solidFill>
              </a:uFill>
              <a:latin typeface="Arial"/>
            </a:endParaRPr>
          </a:p>
          <a:p>
            <a:pPr marL="800280" lvl="1" indent="-342360">
              <a:buClr>
                <a:srgbClr val="000000"/>
              </a:buClr>
              <a:buFont typeface="Arial"/>
              <a:buChar char="•"/>
            </a:pPr>
            <a:endParaRPr lang="en-US" altLang="zh-TW" sz="2800" spc="-1" dirty="0">
              <a:solidFill>
                <a:srgbClr val="000000"/>
              </a:solidFill>
              <a:uFill>
                <a:solidFill>
                  <a:srgbClr val="FFFFFF"/>
                </a:solidFill>
              </a:uFill>
              <a:latin typeface="Calibri"/>
            </a:endParaRPr>
          </a:p>
        </p:txBody>
      </p:sp>
      <p:pic>
        <p:nvPicPr>
          <p:cNvPr id="2" name="圖片 1"/>
          <p:cNvPicPr>
            <a:picLocks noChangeAspect="1"/>
          </p:cNvPicPr>
          <p:nvPr/>
        </p:nvPicPr>
        <p:blipFill>
          <a:blip r:embed="rId2"/>
          <a:stretch>
            <a:fillRect/>
          </a:stretch>
        </p:blipFill>
        <p:spPr>
          <a:xfrm>
            <a:off x="2032001" y="4396352"/>
            <a:ext cx="2561449" cy="1540523"/>
          </a:xfrm>
          <a:prstGeom prst="rect">
            <a:avLst/>
          </a:prstGeom>
        </p:spPr>
      </p:pic>
      <p:pic>
        <p:nvPicPr>
          <p:cNvPr id="3" name="圖片 2"/>
          <p:cNvPicPr>
            <a:picLocks noChangeAspect="1"/>
          </p:cNvPicPr>
          <p:nvPr/>
        </p:nvPicPr>
        <p:blipFill>
          <a:blip r:embed="rId3"/>
          <a:stretch>
            <a:fillRect/>
          </a:stretch>
        </p:blipFill>
        <p:spPr>
          <a:xfrm>
            <a:off x="4780649" y="4394572"/>
            <a:ext cx="2564407" cy="1542302"/>
          </a:xfrm>
          <a:prstGeom prst="rect">
            <a:avLst/>
          </a:prstGeom>
        </p:spPr>
      </p:pic>
      <p:pic>
        <p:nvPicPr>
          <p:cNvPr id="5" name="圖片 4"/>
          <p:cNvPicPr>
            <a:picLocks noChangeAspect="1"/>
          </p:cNvPicPr>
          <p:nvPr/>
        </p:nvPicPr>
        <p:blipFill>
          <a:blip r:embed="rId4"/>
          <a:stretch>
            <a:fillRect/>
          </a:stretch>
        </p:blipFill>
        <p:spPr>
          <a:xfrm>
            <a:off x="7532255" y="4395364"/>
            <a:ext cx="2563091" cy="1541510"/>
          </a:xfrm>
          <a:prstGeom prst="rect">
            <a:avLst/>
          </a:prstGeom>
        </p:spPr>
      </p:pic>
      <p:sp>
        <p:nvSpPr>
          <p:cNvPr id="8" name="文字方塊 7"/>
          <p:cNvSpPr txBox="1"/>
          <p:nvPr/>
        </p:nvSpPr>
        <p:spPr>
          <a:xfrm>
            <a:off x="1981200" y="5981508"/>
            <a:ext cx="8063345" cy="707886"/>
          </a:xfrm>
          <a:prstGeom prst="rect">
            <a:avLst/>
          </a:prstGeom>
          <a:noFill/>
        </p:spPr>
        <p:txBody>
          <a:bodyPr wrap="square" rtlCol="0">
            <a:spAutoFit/>
          </a:bodyPr>
          <a:lstStyle/>
          <a:p>
            <a:r>
              <a:rPr lang="zh-TW" altLang="en-US" sz="2000" dirty="0"/>
              <a:t>左：</a:t>
            </a:r>
            <a:r>
              <a:rPr lang="en-US" altLang="zh-TW" sz="2000" dirty="0"/>
              <a:t>Euler </a:t>
            </a:r>
            <a:r>
              <a:rPr lang="zh-TW" altLang="en-US" sz="2000" dirty="0"/>
              <a:t>方法（</a:t>
            </a:r>
            <a:r>
              <a:rPr lang="en-US" altLang="zh-TW" sz="2000" dirty="0"/>
              <a:t>3D</a:t>
            </a:r>
            <a:r>
              <a:rPr lang="zh-TW" altLang="en-US" sz="2000" dirty="0"/>
              <a:t> 向量）。中：</a:t>
            </a:r>
            <a:r>
              <a:rPr lang="en-US" altLang="zh-TW" sz="2000" dirty="0"/>
              <a:t>RK4</a:t>
            </a:r>
            <a:r>
              <a:rPr lang="zh-TW" altLang="en-US" sz="2000" dirty="0"/>
              <a:t> 方法（</a:t>
            </a:r>
            <a:r>
              <a:rPr lang="en-US" altLang="zh-TW" sz="2000" dirty="0"/>
              <a:t>3D</a:t>
            </a:r>
            <a:r>
              <a:rPr lang="zh-TW" altLang="en-US" sz="2000" dirty="0"/>
              <a:t> 向量）。右：</a:t>
            </a:r>
            <a:r>
              <a:rPr lang="en-US" altLang="zh-TW" sz="2000" dirty="0"/>
              <a:t>Euler</a:t>
            </a:r>
            <a:r>
              <a:rPr lang="zh-TW" altLang="en-US" sz="2000" dirty="0"/>
              <a:t> 方法（</a:t>
            </a:r>
            <a:r>
              <a:rPr lang="en-US" altLang="zh-TW" sz="2000" dirty="0"/>
              <a:t>1D</a:t>
            </a:r>
            <a:r>
              <a:rPr lang="zh-TW" altLang="en-US" sz="2000" dirty="0"/>
              <a:t> 純量）。累積計算次數約 </a:t>
            </a:r>
            <a:r>
              <a:rPr lang="en-US" altLang="zh-TW" sz="2000" dirty="0"/>
              <a:t>6</a:t>
            </a:r>
            <a:r>
              <a:rPr lang="zh-TW" altLang="en-US" sz="2000" dirty="0"/>
              <a:t> 萬次。</a:t>
            </a:r>
          </a:p>
        </p:txBody>
      </p:sp>
      <p:sp>
        <p:nvSpPr>
          <p:cNvPr id="6" name="圓角矩形 5"/>
          <p:cNvSpPr/>
          <p:nvPr/>
        </p:nvSpPr>
        <p:spPr>
          <a:xfrm>
            <a:off x="1854200" y="4394572"/>
            <a:ext cx="5638800" cy="1586936"/>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71544352"/>
      </p:ext>
    </p:extLst>
  </p:cSld>
  <p:clrMapOvr>
    <a:masterClrMapping/>
  </p:clrMapOvr>
  <mc:AlternateContent xmlns:mc="http://schemas.openxmlformats.org/markup-compatibility/2006" xmlns:p14="http://schemas.microsoft.com/office/powerpoint/2010/main">
    <mc:Choice Requires="p14">
      <p:transition spd="slow">
        <p14:vortex/>
      </p:transition>
    </mc:Choice>
    <mc:Fallback xmlns:p15="http://schemas.microsoft.com/office/powerpoint/2012/main" xmlns="">
      <p:transition spd="slow">
        <p:fade/>
      </p:transition>
    </mc:Fallback>
  </mc:AlternateContent>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CustomShape 1"/>
          <p:cNvSpPr/>
          <p:nvPr/>
        </p:nvSpPr>
        <p:spPr>
          <a:xfrm>
            <a:off x="1981200" y="274680"/>
            <a:ext cx="8228880" cy="114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zh-TW" altLang="en-US" sz="4400" spc="-1" dirty="0">
                <a:solidFill>
                  <a:srgbClr val="000000"/>
                </a:solidFill>
                <a:uFill>
                  <a:solidFill>
                    <a:srgbClr val="FFFFFF"/>
                  </a:solidFill>
                </a:uFill>
                <a:latin typeface="Calibri"/>
              </a:rPr>
              <a:t>教學案例</a:t>
            </a:r>
            <a:endParaRPr lang="en-US" spc="-1" dirty="0">
              <a:solidFill>
                <a:srgbClr val="000000"/>
              </a:solidFill>
              <a:uFill>
                <a:solidFill>
                  <a:srgbClr val="FFFFFF"/>
                </a:solidFill>
              </a:uFill>
              <a:latin typeface="Arial"/>
            </a:endParaRPr>
          </a:p>
        </p:txBody>
      </p:sp>
      <p:sp>
        <p:nvSpPr>
          <p:cNvPr id="87" name="CustomShape 2"/>
          <p:cNvSpPr/>
          <p:nvPr/>
        </p:nvSpPr>
        <p:spPr>
          <a:xfrm>
            <a:off x="1981200" y="1600200"/>
            <a:ext cx="8228880" cy="4525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343080" indent="-342360">
              <a:buClr>
                <a:srgbClr val="000000"/>
              </a:buClr>
              <a:buFont typeface="Arial"/>
              <a:buChar char="•"/>
            </a:pPr>
            <a:r>
              <a:rPr lang="zh-TW" altLang="en-US" sz="2800" spc="-1" dirty="0">
                <a:solidFill>
                  <a:srgbClr val="000000"/>
                </a:solidFill>
                <a:uFill>
                  <a:solidFill>
                    <a:srgbClr val="FFFFFF"/>
                  </a:solidFill>
                </a:uFill>
                <a:latin typeface="Calibri"/>
              </a:rPr>
              <a:t>代入真實數據 </a:t>
            </a:r>
            <a:r>
              <a:rPr lang="en-US" altLang="zh-TW" sz="2800" spc="-1" dirty="0">
                <a:solidFill>
                  <a:srgbClr val="000000"/>
                </a:solidFill>
                <a:uFill>
                  <a:solidFill>
                    <a:srgbClr val="FFFFFF"/>
                  </a:solidFill>
                </a:uFill>
                <a:latin typeface="Calibri"/>
              </a:rPr>
              <a:t>– </a:t>
            </a:r>
            <a:r>
              <a:rPr lang="zh-TW" altLang="en-US" sz="2800" spc="-1" dirty="0">
                <a:solidFill>
                  <a:srgbClr val="000000"/>
                </a:solidFill>
                <a:uFill>
                  <a:solidFill>
                    <a:srgbClr val="FFFFFF"/>
                  </a:solidFill>
                </a:uFill>
                <a:latin typeface="Calibri"/>
              </a:rPr>
              <a:t>太陽系</a:t>
            </a:r>
            <a:endParaRPr lang="en-US" altLang="zh-TW" sz="2800" spc="-1" dirty="0">
              <a:solidFill>
                <a:srgbClr val="000000"/>
              </a:solidFill>
              <a:uFill>
                <a:solidFill>
                  <a:srgbClr val="FFFFFF"/>
                </a:solidFill>
              </a:uFill>
              <a:latin typeface="Calibri"/>
            </a:endParaRPr>
          </a:p>
          <a:p>
            <a:pPr marL="343080" indent="-342360">
              <a:buClr>
                <a:srgbClr val="000000"/>
              </a:buClr>
              <a:buFont typeface="Arial"/>
              <a:buChar char="•"/>
            </a:pPr>
            <a:endParaRPr lang="en-US" altLang="zh-TW" sz="2800" spc="-1" dirty="0">
              <a:solidFill>
                <a:srgbClr val="000000"/>
              </a:solidFill>
              <a:uFill>
                <a:solidFill>
                  <a:srgbClr val="FFFFFF"/>
                </a:solidFill>
              </a:uFill>
              <a:latin typeface="Calibri"/>
            </a:endParaRPr>
          </a:p>
          <a:p>
            <a:pPr marL="800280" lvl="1" indent="-342360">
              <a:buClr>
                <a:srgbClr val="000000"/>
              </a:buClr>
              <a:buFont typeface="Arial"/>
              <a:buChar char="•"/>
            </a:pPr>
            <a:r>
              <a:rPr lang="zh-TW" altLang="en-US" sz="2800" spc="-1" dirty="0">
                <a:solidFill>
                  <a:srgbClr val="000000"/>
                </a:solidFill>
                <a:uFill>
                  <a:solidFill>
                    <a:srgbClr val="FFFFFF"/>
                  </a:solidFill>
                </a:uFill>
                <a:latin typeface="Calibri"/>
              </a:rPr>
              <a:t>真實大小、質量、距離、速率、角度</a:t>
            </a:r>
            <a:endParaRPr lang="en-US" altLang="zh-TW" sz="2800" spc="-1" dirty="0">
              <a:solidFill>
                <a:srgbClr val="000000"/>
              </a:solidFill>
              <a:uFill>
                <a:solidFill>
                  <a:srgbClr val="FFFFFF"/>
                </a:solidFill>
              </a:uFill>
              <a:latin typeface="Calibri"/>
            </a:endParaRPr>
          </a:p>
          <a:p>
            <a:pPr marL="1257480" lvl="2" indent="-342360">
              <a:buClr>
                <a:srgbClr val="000000"/>
              </a:buClr>
              <a:buFont typeface="Arial"/>
              <a:buChar char="•"/>
            </a:pPr>
            <a:r>
              <a:rPr lang="zh-TW" altLang="en-US" sz="2800" spc="-1" dirty="0">
                <a:solidFill>
                  <a:srgbClr val="000000"/>
                </a:solidFill>
                <a:uFill>
                  <a:solidFill>
                    <a:srgbClr val="FFFFFF"/>
                  </a:solidFill>
                </a:uFill>
                <a:latin typeface="Calibri"/>
              </a:rPr>
              <a:t>軌道速率公式、軌道傾角</a:t>
            </a:r>
            <a:r>
              <a:rPr lang="en-US" altLang="zh-TW" sz="2800" spc="-1" dirty="0">
                <a:solidFill>
                  <a:srgbClr val="000000"/>
                </a:solidFill>
                <a:uFill>
                  <a:solidFill>
                    <a:srgbClr val="FFFFFF"/>
                  </a:solidFill>
                </a:uFill>
                <a:latin typeface="Calibri"/>
              </a:rPr>
              <a:t>……</a:t>
            </a:r>
          </a:p>
          <a:p>
            <a:pPr marL="800280" lvl="1" indent="-342360">
              <a:buClr>
                <a:srgbClr val="000000"/>
              </a:buClr>
              <a:buFont typeface="Arial"/>
              <a:buChar char="•"/>
            </a:pPr>
            <a:r>
              <a:rPr lang="zh-TW" altLang="en-US" sz="2800" spc="-1" dirty="0">
                <a:solidFill>
                  <a:srgbClr val="000000"/>
                </a:solidFill>
                <a:uFill>
                  <a:solidFill>
                    <a:srgbClr val="FFFFFF"/>
                  </a:solidFill>
                </a:uFill>
                <a:latin typeface="Arial"/>
              </a:rPr>
              <a:t>計算單一行星運行軌道</a:t>
            </a:r>
            <a:endParaRPr lang="en-US" altLang="zh-TW" sz="2800" spc="-1" dirty="0">
              <a:solidFill>
                <a:srgbClr val="000000"/>
              </a:solidFill>
              <a:uFill>
                <a:solidFill>
                  <a:srgbClr val="FFFFFF"/>
                </a:solidFill>
              </a:uFill>
              <a:latin typeface="Arial"/>
            </a:endParaRPr>
          </a:p>
          <a:p>
            <a:pPr marL="800280" lvl="1" indent="-342360">
              <a:buClr>
                <a:srgbClr val="000000"/>
              </a:buClr>
              <a:buFont typeface="Arial"/>
              <a:buChar char="•"/>
            </a:pPr>
            <a:r>
              <a:rPr lang="zh-TW" altLang="en-US" sz="2800" spc="-1" dirty="0">
                <a:solidFill>
                  <a:srgbClr val="000000"/>
                </a:solidFill>
                <a:uFill>
                  <a:solidFill>
                    <a:srgbClr val="FFFFFF"/>
                  </a:solidFill>
                </a:uFill>
                <a:latin typeface="Arial"/>
              </a:rPr>
              <a:t>檢驗正確性 </a:t>
            </a:r>
            <a:r>
              <a:rPr lang="en-US" altLang="zh-TW" sz="2800" spc="-1" dirty="0">
                <a:solidFill>
                  <a:srgbClr val="000000"/>
                </a:solidFill>
                <a:uFill>
                  <a:solidFill>
                    <a:srgbClr val="FFFFFF"/>
                  </a:solidFill>
                </a:uFill>
                <a:latin typeface="Arial"/>
              </a:rPr>
              <a:t>– </a:t>
            </a:r>
            <a:r>
              <a:rPr lang="zh-TW" altLang="en-US" sz="2800" spc="-1" dirty="0">
                <a:solidFill>
                  <a:srgbClr val="000000"/>
                </a:solidFill>
                <a:uFill>
                  <a:solidFill>
                    <a:srgbClr val="FFFFFF"/>
                  </a:solidFill>
                </a:uFill>
                <a:latin typeface="Arial"/>
              </a:rPr>
              <a:t>近日點、遠日點、週期</a:t>
            </a:r>
            <a:r>
              <a:rPr lang="en-US" altLang="zh-TW" sz="2800" spc="-1" dirty="0">
                <a:solidFill>
                  <a:srgbClr val="000000"/>
                </a:solidFill>
                <a:uFill>
                  <a:solidFill>
                    <a:srgbClr val="FFFFFF"/>
                  </a:solidFill>
                </a:uFill>
                <a:latin typeface="Arial"/>
              </a:rPr>
              <a:t>……</a:t>
            </a:r>
          </a:p>
          <a:p>
            <a:pPr marL="800280" lvl="1" indent="-342360">
              <a:buClr>
                <a:srgbClr val="000000"/>
              </a:buClr>
              <a:buFont typeface="Arial"/>
              <a:buChar char="•"/>
            </a:pPr>
            <a:r>
              <a:rPr lang="zh-TW" altLang="en-US" sz="2800" spc="-1" dirty="0">
                <a:solidFill>
                  <a:srgbClr val="000000"/>
                </a:solidFill>
                <a:uFill>
                  <a:solidFill>
                    <a:srgbClr val="FFFFFF"/>
                  </a:solidFill>
                </a:uFill>
                <a:latin typeface="Arial"/>
              </a:rPr>
              <a:t>計算多行星</a:t>
            </a:r>
            <a:r>
              <a:rPr lang="en-US" altLang="zh-TW" sz="2800" spc="-1" dirty="0">
                <a:solidFill>
                  <a:srgbClr val="000000"/>
                </a:solidFill>
                <a:uFill>
                  <a:solidFill>
                    <a:srgbClr val="FFFFFF"/>
                  </a:solidFill>
                </a:uFill>
                <a:latin typeface="Arial"/>
              </a:rPr>
              <a:t>+</a:t>
            </a:r>
            <a:r>
              <a:rPr lang="zh-TW" altLang="en-US" sz="2800" spc="-1" dirty="0">
                <a:solidFill>
                  <a:srgbClr val="000000"/>
                </a:solidFill>
                <a:uFill>
                  <a:solidFill>
                    <a:srgbClr val="FFFFFF"/>
                  </a:solidFill>
                </a:uFill>
                <a:latin typeface="Arial"/>
              </a:rPr>
              <a:t>衛星之運行軌道</a:t>
            </a:r>
            <a:endParaRPr lang="en-US" altLang="zh-TW" sz="2800" spc="-1" dirty="0">
              <a:solidFill>
                <a:srgbClr val="000000"/>
              </a:solidFill>
              <a:uFill>
                <a:solidFill>
                  <a:srgbClr val="FFFFFF"/>
                </a:solidFill>
              </a:uFill>
              <a:latin typeface="Arial"/>
            </a:endParaRPr>
          </a:p>
          <a:p>
            <a:pPr marL="800280" lvl="1" indent="-342360">
              <a:buClr>
                <a:srgbClr val="000000"/>
              </a:buClr>
              <a:buFont typeface="Arial"/>
              <a:buChar char="•"/>
            </a:pPr>
            <a:endParaRPr lang="en-US" altLang="zh-TW" sz="2800" spc="-1" dirty="0">
              <a:solidFill>
                <a:srgbClr val="000000"/>
              </a:solidFill>
              <a:uFill>
                <a:solidFill>
                  <a:srgbClr val="FFFFFF"/>
                </a:solidFill>
              </a:uFill>
              <a:latin typeface="Calibri"/>
            </a:endParaRPr>
          </a:p>
        </p:txBody>
      </p:sp>
      <p:graphicFrame>
        <p:nvGraphicFramePr>
          <p:cNvPr id="2" name="物件 1">
            <a:hlinkClick r:id="" action="ppaction://ole?verb=0"/>
          </p:cNvPr>
          <p:cNvGraphicFramePr>
            <a:graphicFrameLocks noChangeAspect="1"/>
          </p:cNvGraphicFramePr>
          <p:nvPr>
            <p:extLst/>
          </p:nvPr>
        </p:nvGraphicFramePr>
        <p:xfrm>
          <a:off x="7000186" y="4874471"/>
          <a:ext cx="2917634" cy="1641994"/>
        </p:xfrm>
        <a:graphic>
          <a:graphicData uri="http://schemas.openxmlformats.org/presentationml/2006/ole">
            <mc:AlternateContent xmlns:mc="http://schemas.openxmlformats.org/markup-compatibility/2006">
              <mc:Choice xmlns:v="urn:schemas-microsoft-com:vml" Requires="v">
                <p:oleObj spid="_x0000_s1041" name="簡報" r:id="rId3" imgW="4564474" imgH="2568042" progId="PowerPoint.Show.12">
                  <p:embed/>
                </p:oleObj>
              </mc:Choice>
              <mc:Fallback>
                <p:oleObj name="簡報" r:id="rId3" imgW="4564474" imgH="2568042" progId="PowerPoint.Show.12">
                  <p:embed/>
                  <p:pic>
                    <p:nvPicPr>
                      <p:cNvPr id="2" name="物件 1">
                        <a:hlinkClick r:id="" action="ppaction://ole?verb=0"/>
                      </p:cNvPr>
                      <p:cNvPicPr/>
                      <p:nvPr/>
                    </p:nvPicPr>
                    <p:blipFill>
                      <a:blip r:embed="rId4"/>
                      <a:stretch>
                        <a:fillRect/>
                      </a:stretch>
                    </p:blipFill>
                    <p:spPr>
                      <a:xfrm>
                        <a:off x="7000186" y="4874471"/>
                        <a:ext cx="2917634" cy="1641994"/>
                      </a:xfrm>
                      <a:prstGeom prst="rect">
                        <a:avLst/>
                      </a:prstGeom>
                    </p:spPr>
                  </p:pic>
                </p:oleObj>
              </mc:Fallback>
            </mc:AlternateContent>
          </a:graphicData>
        </a:graphic>
      </p:graphicFrame>
      <p:pic>
        <p:nvPicPr>
          <p:cNvPr id="3" name="圖片 2"/>
          <p:cNvPicPr>
            <a:picLocks noChangeAspect="1"/>
          </p:cNvPicPr>
          <p:nvPr/>
        </p:nvPicPr>
        <p:blipFill>
          <a:blip r:embed="rId5"/>
          <a:stretch>
            <a:fillRect/>
          </a:stretch>
        </p:blipFill>
        <p:spPr>
          <a:xfrm>
            <a:off x="2175171" y="4874472"/>
            <a:ext cx="1610341" cy="1641994"/>
          </a:xfrm>
          <a:prstGeom prst="rect">
            <a:avLst/>
          </a:prstGeom>
        </p:spPr>
      </p:pic>
      <p:pic>
        <p:nvPicPr>
          <p:cNvPr id="4" name="圖片 3"/>
          <p:cNvPicPr>
            <a:picLocks noChangeAspect="1"/>
          </p:cNvPicPr>
          <p:nvPr/>
        </p:nvPicPr>
        <p:blipFill>
          <a:blip r:embed="rId6"/>
          <a:stretch>
            <a:fillRect/>
          </a:stretch>
        </p:blipFill>
        <p:spPr>
          <a:xfrm>
            <a:off x="4333017" y="4874471"/>
            <a:ext cx="2119665" cy="1641994"/>
          </a:xfrm>
          <a:prstGeom prst="rect">
            <a:avLst/>
          </a:prstGeom>
        </p:spPr>
      </p:pic>
    </p:spTree>
    <p:extLst>
      <p:ext uri="{BB962C8B-B14F-4D97-AF65-F5344CB8AC3E}">
        <p14:creationId xmlns:p14="http://schemas.microsoft.com/office/powerpoint/2010/main" val="2195945810"/>
      </p:ext>
    </p:extLst>
  </p:cSld>
  <p:clrMapOvr>
    <a:masterClrMapping/>
  </p:clrMapOvr>
  <mc:AlternateContent xmlns:mc="http://schemas.openxmlformats.org/markup-compatibility/2006" xmlns:p14="http://schemas.microsoft.com/office/powerpoint/2010/main">
    <mc:Choice Requires="p14">
      <p:transition spd="slow">
        <p14:vortex/>
      </p:transition>
    </mc:Choice>
    <mc:Fallback xmlns:p15="http://schemas.microsoft.com/office/powerpoint/2012/main" xmlns="">
      <p:transition spd="slow">
        <p:fade/>
      </p:transition>
    </mc:Fallback>
  </mc:AlternateContent>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 name="CustomShape 1"/>
          <p:cNvSpPr/>
          <p:nvPr/>
        </p:nvSpPr>
        <p:spPr>
          <a:xfrm>
            <a:off x="1981200" y="274680"/>
            <a:ext cx="8228880" cy="114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en-US" sz="4400" spc="-1">
                <a:solidFill>
                  <a:srgbClr val="000000"/>
                </a:solidFill>
                <a:uFill>
                  <a:solidFill>
                    <a:srgbClr val="FFFFFF"/>
                  </a:solidFill>
                </a:uFill>
                <a:latin typeface="Calibri"/>
              </a:rPr>
              <a:t>效果？</a:t>
            </a:r>
            <a:endParaRPr lang="en-US" spc="-1">
              <a:solidFill>
                <a:srgbClr val="000000"/>
              </a:solidFill>
              <a:uFill>
                <a:solidFill>
                  <a:srgbClr val="FFFFFF"/>
                </a:solidFill>
              </a:uFill>
              <a:latin typeface="Arial"/>
            </a:endParaRPr>
          </a:p>
        </p:txBody>
      </p:sp>
      <p:sp>
        <p:nvSpPr>
          <p:cNvPr id="115" name="CustomShape 2"/>
          <p:cNvSpPr/>
          <p:nvPr/>
        </p:nvSpPr>
        <p:spPr>
          <a:xfrm>
            <a:off x="1981200" y="1600200"/>
            <a:ext cx="8228880" cy="4525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343080" indent="-342360">
              <a:buClr>
                <a:srgbClr val="000000"/>
              </a:buClr>
              <a:buFont typeface="Arial"/>
              <a:buChar char="•"/>
            </a:pPr>
            <a:r>
              <a:rPr lang="en-US" sz="3200" spc="-1" dirty="0" err="1">
                <a:solidFill>
                  <a:srgbClr val="FF0000"/>
                </a:solidFill>
                <a:uFill>
                  <a:solidFill>
                    <a:srgbClr val="FFFFFF"/>
                  </a:solidFill>
                </a:uFill>
                <a:latin typeface="Calibri"/>
              </a:rPr>
              <a:t>開始時</a:t>
            </a:r>
            <a:r>
              <a:rPr lang="en-US" sz="3200" b="1" spc="-1" dirty="0" err="1">
                <a:solidFill>
                  <a:srgbClr val="FF0000"/>
                </a:solidFill>
                <a:uFill>
                  <a:solidFill>
                    <a:srgbClr val="FFFFFF"/>
                  </a:solidFill>
                </a:uFill>
                <a:latin typeface="Calibri"/>
              </a:rPr>
              <a:t>八成學生表示沒有寫程式經驗</a:t>
            </a:r>
            <a:endParaRPr lang="en-US" b="1" spc="-1" dirty="0">
              <a:solidFill>
                <a:srgbClr val="FF0000"/>
              </a:solidFill>
              <a:uFill>
                <a:solidFill>
                  <a:srgbClr val="FFFFFF"/>
                </a:solidFill>
              </a:uFill>
              <a:latin typeface="Arial"/>
            </a:endParaRPr>
          </a:p>
          <a:p>
            <a:pPr marL="343080" indent="-342360">
              <a:buClr>
                <a:srgbClr val="000000"/>
              </a:buClr>
              <a:buFont typeface="Arial"/>
              <a:buChar char="•"/>
            </a:pPr>
            <a:r>
              <a:rPr lang="en-US" sz="3200" b="1" spc="-1" dirty="0" err="1">
                <a:solidFill>
                  <a:srgbClr val="000000"/>
                </a:solidFill>
                <a:uFill>
                  <a:solidFill>
                    <a:srgbClr val="FFFFFF"/>
                  </a:solidFill>
                </a:uFill>
                <a:latin typeface="Calibri"/>
              </a:rPr>
              <a:t>絕大部分學生可以</a:t>
            </a:r>
            <a:r>
              <a:rPr lang="en-US" sz="3200" spc="-1" dirty="0" err="1">
                <a:solidFill>
                  <a:srgbClr val="000000"/>
                </a:solidFill>
                <a:uFill>
                  <a:solidFill>
                    <a:srgbClr val="FFFFFF"/>
                  </a:solidFill>
                </a:uFill>
                <a:latin typeface="Calibri"/>
              </a:rPr>
              <a:t>，少部分學生無法</a:t>
            </a:r>
            <a:r>
              <a:rPr lang="zh-TW" altLang="en-US" sz="3200" spc="-1" dirty="0">
                <a:solidFill>
                  <a:srgbClr val="000000"/>
                </a:solidFill>
                <a:uFill>
                  <a:solidFill>
                    <a:srgbClr val="FFFFFF"/>
                  </a:solidFill>
                </a:uFill>
                <a:latin typeface="Calibri"/>
              </a:rPr>
              <a:t>，在第一週</a:t>
            </a:r>
            <a:r>
              <a:rPr lang="en-US" sz="3200" spc="-1" dirty="0" err="1">
                <a:solidFill>
                  <a:srgbClr val="000000"/>
                </a:solidFill>
                <a:uFill>
                  <a:solidFill>
                    <a:srgbClr val="FFFFFF"/>
                  </a:solidFill>
                </a:uFill>
                <a:latin typeface="Calibri"/>
              </a:rPr>
              <a:t>完成第一個作業</a:t>
            </a:r>
            <a:endParaRPr lang="en-US" spc="-1" dirty="0">
              <a:solidFill>
                <a:srgbClr val="000000"/>
              </a:solidFill>
              <a:uFill>
                <a:solidFill>
                  <a:srgbClr val="FFFFFF"/>
                </a:solidFill>
              </a:uFill>
              <a:latin typeface="Arial"/>
            </a:endParaRPr>
          </a:p>
          <a:p>
            <a:pPr marL="800280" lvl="1" indent="-342360">
              <a:buClr>
                <a:srgbClr val="000000"/>
              </a:buClr>
              <a:buFont typeface="Arial"/>
              <a:buChar char="•"/>
            </a:pPr>
            <a:r>
              <a:rPr lang="en-US" sz="3200" spc="-1" dirty="0" err="1">
                <a:solidFill>
                  <a:srgbClr val="000000"/>
                </a:solidFill>
                <a:uFill>
                  <a:solidFill>
                    <a:srgbClr val="FFFFFF"/>
                  </a:solidFill>
                </a:uFill>
                <a:latin typeface="Calibri"/>
              </a:rPr>
              <a:t>無法如期完成的學生也要讓他們得到部分分數，給他們機會加強，通常會願意</a:t>
            </a:r>
            <a:endParaRPr lang="en-US" spc="-1" dirty="0">
              <a:solidFill>
                <a:srgbClr val="000000"/>
              </a:solidFill>
              <a:uFill>
                <a:solidFill>
                  <a:srgbClr val="FFFFFF"/>
                </a:solidFill>
              </a:uFill>
              <a:latin typeface="Arial"/>
            </a:endParaRPr>
          </a:p>
          <a:p>
            <a:pPr marL="800280" lvl="1" indent="-342360">
              <a:buClr>
                <a:srgbClr val="000000"/>
              </a:buClr>
              <a:buFont typeface="Arial"/>
              <a:buChar char="•"/>
            </a:pPr>
            <a:r>
              <a:rPr lang="en-US" sz="3200" spc="-1" dirty="0" err="1">
                <a:solidFill>
                  <a:srgbClr val="000000"/>
                </a:solidFill>
                <a:uFill>
                  <a:solidFill>
                    <a:srgbClr val="FFFFFF"/>
                  </a:solidFill>
                </a:uFill>
                <a:latin typeface="Calibri"/>
              </a:rPr>
              <a:t>有程式經驗的學生可以很快完成作業，可以鼓勵他們多做，通常會願意</a:t>
            </a:r>
            <a:endParaRPr lang="en-US" spc="-1" dirty="0">
              <a:solidFill>
                <a:srgbClr val="000000"/>
              </a:solidFill>
              <a:uFill>
                <a:solidFill>
                  <a:srgbClr val="FFFFFF"/>
                </a:solidFill>
              </a:uFill>
              <a:latin typeface="Arial"/>
            </a:endParaRPr>
          </a:p>
          <a:p>
            <a:pPr marL="343080" indent="-342360">
              <a:buClr>
                <a:srgbClr val="000000"/>
              </a:buClr>
              <a:buFont typeface="Arial"/>
              <a:buChar char="•"/>
            </a:pPr>
            <a:r>
              <a:rPr lang="en-US" sz="3200" spc="-1" dirty="0" err="1">
                <a:solidFill>
                  <a:srgbClr val="FF0000"/>
                </a:solidFill>
                <a:uFill>
                  <a:solidFill>
                    <a:srgbClr val="FFFFFF"/>
                  </a:solidFill>
                </a:uFill>
                <a:latin typeface="Calibri"/>
              </a:rPr>
              <a:t>結束時有</a:t>
            </a:r>
            <a:r>
              <a:rPr lang="zh-TW" altLang="en-US" sz="3200" spc="-1" dirty="0">
                <a:solidFill>
                  <a:srgbClr val="FF0000"/>
                </a:solidFill>
                <a:uFill>
                  <a:solidFill>
                    <a:srgbClr val="FFFFFF"/>
                  </a:solidFill>
                </a:uFill>
                <a:latin typeface="Calibri"/>
              </a:rPr>
              <a:t> </a:t>
            </a:r>
            <a:r>
              <a:rPr lang="en-US" sz="3200" spc="-1" dirty="0">
                <a:solidFill>
                  <a:srgbClr val="FF0000"/>
                </a:solidFill>
                <a:uFill>
                  <a:solidFill>
                    <a:srgbClr val="FFFFFF"/>
                  </a:solidFill>
                </a:uFill>
                <a:latin typeface="Calibri"/>
              </a:rPr>
              <a:t>6 </a:t>
            </a:r>
            <a:r>
              <a:rPr lang="zh-TW" altLang="en-US" sz="3200" spc="-1" dirty="0">
                <a:solidFill>
                  <a:srgbClr val="FF0000"/>
                </a:solidFill>
                <a:uFill>
                  <a:solidFill>
                    <a:srgbClr val="FFFFFF"/>
                  </a:solidFill>
                </a:uFill>
                <a:latin typeface="Calibri"/>
              </a:rPr>
              <a:t>～</a:t>
            </a:r>
            <a:r>
              <a:rPr lang="en-US" sz="3200" spc="-1" dirty="0">
                <a:solidFill>
                  <a:srgbClr val="FF0000"/>
                </a:solidFill>
                <a:uFill>
                  <a:solidFill>
                    <a:srgbClr val="FFFFFF"/>
                  </a:solidFill>
                </a:uFill>
                <a:latin typeface="Calibri"/>
              </a:rPr>
              <a:t> 7</a:t>
            </a:r>
            <a:r>
              <a:rPr lang="en-US" sz="3200" b="1" spc="-1" dirty="0">
                <a:solidFill>
                  <a:srgbClr val="FF0000"/>
                </a:solidFill>
                <a:uFill>
                  <a:solidFill>
                    <a:srgbClr val="FFFFFF"/>
                  </a:solidFill>
                </a:uFill>
                <a:latin typeface="Calibri"/>
              </a:rPr>
              <a:t>成學生很積極在學習</a:t>
            </a:r>
            <a:r>
              <a:rPr lang="en-US" sz="3200" spc="-1" dirty="0">
                <a:solidFill>
                  <a:srgbClr val="000000"/>
                </a:solidFill>
                <a:uFill>
                  <a:solidFill>
                    <a:srgbClr val="FFFFFF"/>
                  </a:solidFill>
                </a:uFill>
                <a:latin typeface="Calibri"/>
              </a:rPr>
              <a:t>（包含程式與物理）</a:t>
            </a:r>
            <a:endParaRPr lang="en-US" spc="-1" dirty="0">
              <a:solidFill>
                <a:srgbClr val="000000"/>
              </a:solidFill>
              <a:uFill>
                <a:solidFill>
                  <a:srgbClr val="FFFFFF"/>
                </a:solidFill>
              </a:uFill>
              <a:latin typeface="Arial"/>
            </a:endParaRPr>
          </a:p>
        </p:txBody>
      </p:sp>
    </p:spTree>
    <p:extLst>
      <p:ext uri="{BB962C8B-B14F-4D97-AF65-F5344CB8AC3E}">
        <p14:creationId xmlns:p14="http://schemas.microsoft.com/office/powerpoint/2010/main" val="4220532761"/>
      </p:ext>
    </p:extLst>
  </p:cSld>
  <p:clrMapOvr>
    <a:masterClrMapping/>
  </p:clrMapOvr>
  <mc:AlternateContent xmlns:mc="http://schemas.openxmlformats.org/markup-compatibility/2006" xmlns:p14="http://schemas.microsoft.com/office/powerpoint/2010/main">
    <mc:Choice Requires="p14">
      <p:transition spd="slow">
        <p14:vortex/>
      </p:transition>
    </mc:Choice>
    <mc:Fallback xmlns:p15="http://schemas.microsoft.com/office/powerpoint/2012/main" xmlns="">
      <p:transition spd="slow">
        <p:fade/>
      </p:transition>
    </mc:Fallback>
  </mc:AlternateContent>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CustomShape 1"/>
          <p:cNvSpPr/>
          <p:nvPr/>
        </p:nvSpPr>
        <p:spPr>
          <a:xfrm>
            <a:off x="1981200" y="274680"/>
            <a:ext cx="8228880" cy="114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zh-TW" altLang="en-US" sz="4400" spc="-1" dirty="0">
                <a:solidFill>
                  <a:srgbClr val="000000"/>
                </a:solidFill>
                <a:uFill>
                  <a:solidFill>
                    <a:srgbClr val="FFFFFF"/>
                  </a:solidFill>
                </a:uFill>
                <a:latin typeface="Calibri"/>
              </a:rPr>
              <a:t>優缺點</a:t>
            </a:r>
            <a:r>
              <a:rPr lang="en-US" sz="4400" spc="-1" dirty="0">
                <a:solidFill>
                  <a:srgbClr val="000000"/>
                </a:solidFill>
                <a:uFill>
                  <a:solidFill>
                    <a:srgbClr val="FFFFFF"/>
                  </a:solidFill>
                </a:uFill>
                <a:latin typeface="Calibri"/>
              </a:rPr>
              <a:t>？</a:t>
            </a:r>
            <a:endParaRPr lang="en-US" spc="-1" dirty="0">
              <a:solidFill>
                <a:srgbClr val="000000"/>
              </a:solidFill>
              <a:uFill>
                <a:solidFill>
                  <a:srgbClr val="FFFFFF"/>
                </a:solidFill>
              </a:uFill>
              <a:latin typeface="Arial"/>
            </a:endParaRPr>
          </a:p>
        </p:txBody>
      </p:sp>
      <p:sp>
        <p:nvSpPr>
          <p:cNvPr id="117" name="CustomShape 2"/>
          <p:cNvSpPr/>
          <p:nvPr/>
        </p:nvSpPr>
        <p:spPr>
          <a:xfrm>
            <a:off x="1981200" y="1600200"/>
            <a:ext cx="8228880" cy="4525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343080" indent="-342360">
              <a:buClr>
                <a:srgbClr val="000000"/>
              </a:buClr>
              <a:buFont typeface="Arial"/>
              <a:buChar char="•"/>
            </a:pPr>
            <a:r>
              <a:rPr lang="en-US" sz="3200" spc="-1" dirty="0" err="1">
                <a:solidFill>
                  <a:srgbClr val="000000"/>
                </a:solidFill>
                <a:uFill>
                  <a:solidFill>
                    <a:srgbClr val="FFFFFF"/>
                  </a:solidFill>
                </a:uFill>
                <a:latin typeface="Calibri"/>
              </a:rPr>
              <a:t>缺點</a:t>
            </a:r>
            <a:endParaRPr lang="en-US" spc="-1" dirty="0">
              <a:solidFill>
                <a:srgbClr val="000000"/>
              </a:solidFill>
              <a:uFill>
                <a:solidFill>
                  <a:srgbClr val="FFFFFF"/>
                </a:solidFill>
              </a:uFill>
              <a:latin typeface="Arial"/>
            </a:endParaRPr>
          </a:p>
          <a:p>
            <a:pPr marL="743040" lvl="1" indent="-285120">
              <a:buClr>
                <a:srgbClr val="000000"/>
              </a:buClr>
              <a:buFont typeface="Arial"/>
              <a:buChar char="–"/>
            </a:pPr>
            <a:r>
              <a:rPr lang="en-US" sz="2800" spc="-1" dirty="0">
                <a:solidFill>
                  <a:srgbClr val="000000"/>
                </a:solidFill>
                <a:uFill>
                  <a:solidFill>
                    <a:srgbClr val="FFFFFF"/>
                  </a:solidFill>
                </a:uFill>
                <a:latin typeface="Calibri"/>
              </a:rPr>
              <a:t> </a:t>
            </a:r>
            <a:endParaRPr lang="en-US" spc="-1" dirty="0">
              <a:solidFill>
                <a:srgbClr val="000000"/>
              </a:solidFill>
              <a:uFill>
                <a:solidFill>
                  <a:srgbClr val="FFFFFF"/>
                </a:solidFill>
              </a:uFill>
              <a:latin typeface="Arial"/>
            </a:endParaRPr>
          </a:p>
          <a:p>
            <a:pPr marL="743040" lvl="1" indent="-285120">
              <a:buClr>
                <a:srgbClr val="000000"/>
              </a:buClr>
              <a:buFont typeface="Arial"/>
              <a:buChar char="–"/>
            </a:pPr>
            <a:r>
              <a:rPr lang="en-US" sz="2800" spc="-1" dirty="0" err="1">
                <a:solidFill>
                  <a:srgbClr val="000000"/>
                </a:solidFill>
                <a:uFill>
                  <a:solidFill>
                    <a:srgbClr val="FFFFFF"/>
                  </a:solidFill>
                </a:uFill>
                <a:latin typeface="Calibri"/>
              </a:rPr>
              <a:t>缺少代數推導練習</a:t>
            </a:r>
            <a:endParaRPr lang="en-US" spc="-1" dirty="0">
              <a:solidFill>
                <a:srgbClr val="000000"/>
              </a:solidFill>
              <a:uFill>
                <a:solidFill>
                  <a:srgbClr val="FFFFFF"/>
                </a:solidFill>
              </a:uFill>
              <a:latin typeface="Arial"/>
            </a:endParaRPr>
          </a:p>
          <a:p>
            <a:pPr marL="743040" lvl="1" indent="-285120">
              <a:buClr>
                <a:srgbClr val="000000"/>
              </a:buClr>
              <a:buFont typeface="Arial"/>
              <a:buChar char="–"/>
            </a:pPr>
            <a:r>
              <a:rPr lang="en-US" sz="2800" spc="-1" dirty="0" err="1">
                <a:solidFill>
                  <a:srgbClr val="000000"/>
                </a:solidFill>
                <a:uFill>
                  <a:solidFill>
                    <a:srgbClr val="FFFFFF"/>
                  </a:solidFill>
                </a:uFill>
                <a:latin typeface="Calibri"/>
              </a:rPr>
              <a:t>缺少抽象概念思考練習</a:t>
            </a:r>
            <a:endParaRPr lang="en-US" spc="-1" dirty="0">
              <a:solidFill>
                <a:srgbClr val="000000"/>
              </a:solidFill>
              <a:uFill>
                <a:solidFill>
                  <a:srgbClr val="FFFFFF"/>
                </a:solidFill>
              </a:uFill>
              <a:latin typeface="Arial"/>
            </a:endParaRPr>
          </a:p>
          <a:p>
            <a:pPr marL="743040" lvl="1" indent="-285120">
              <a:buClr>
                <a:srgbClr val="000000"/>
              </a:buClr>
              <a:buFont typeface="Arial"/>
              <a:buChar char="–"/>
            </a:pPr>
            <a:r>
              <a:rPr lang="en-US" sz="2800" spc="-1" dirty="0">
                <a:solidFill>
                  <a:srgbClr val="000000"/>
                </a:solidFill>
                <a:uFill>
                  <a:solidFill>
                    <a:srgbClr val="FFFFFF"/>
                  </a:solidFill>
                </a:uFill>
                <a:latin typeface="Calibri"/>
              </a:rPr>
              <a:t> </a:t>
            </a:r>
            <a:endParaRPr lang="en-US" spc="-1" dirty="0">
              <a:solidFill>
                <a:srgbClr val="000000"/>
              </a:solidFill>
              <a:uFill>
                <a:solidFill>
                  <a:srgbClr val="FFFFFF"/>
                </a:solidFill>
              </a:uFill>
              <a:latin typeface="Arial"/>
            </a:endParaRPr>
          </a:p>
          <a:p>
            <a:pPr marL="743040" lvl="1" indent="-285120">
              <a:buClr>
                <a:srgbClr val="000000"/>
              </a:buClr>
              <a:buFont typeface="Arial"/>
              <a:buChar char="–"/>
            </a:pPr>
            <a:r>
              <a:rPr lang="en-US" sz="2800" b="1" spc="-1" dirty="0" err="1">
                <a:solidFill>
                  <a:srgbClr val="000000"/>
                </a:solidFill>
                <a:uFill>
                  <a:solidFill>
                    <a:srgbClr val="FFFFFF"/>
                  </a:solidFill>
                </a:uFill>
                <a:latin typeface="Calibri"/>
              </a:rPr>
              <a:t>物理內容不夠多</a:t>
            </a:r>
            <a:endParaRPr lang="en-US" b="1" spc="-1" dirty="0">
              <a:solidFill>
                <a:srgbClr val="000000"/>
              </a:solidFill>
              <a:uFill>
                <a:solidFill>
                  <a:srgbClr val="FFFFFF"/>
                </a:solidFill>
              </a:uFill>
              <a:latin typeface="Arial"/>
            </a:endParaRPr>
          </a:p>
          <a:p>
            <a:pPr marL="743040" lvl="1" indent="-285120">
              <a:buClr>
                <a:srgbClr val="000000"/>
              </a:buClr>
              <a:buFont typeface="Arial"/>
              <a:buChar char="–"/>
            </a:pPr>
            <a:r>
              <a:rPr lang="en-US" sz="2800" spc="-1" dirty="0">
                <a:solidFill>
                  <a:srgbClr val="000000"/>
                </a:solidFill>
                <a:uFill>
                  <a:solidFill>
                    <a:srgbClr val="FFFFFF"/>
                  </a:solidFill>
                </a:uFill>
                <a:latin typeface="Calibri"/>
              </a:rPr>
              <a:t> </a:t>
            </a:r>
            <a:endParaRPr lang="en-US" spc="-1" dirty="0">
              <a:solidFill>
                <a:srgbClr val="000000"/>
              </a:solidFill>
              <a:uFill>
                <a:solidFill>
                  <a:srgbClr val="FFFFFF"/>
                </a:solidFill>
              </a:uFill>
              <a:latin typeface="Arial"/>
            </a:endParaRPr>
          </a:p>
          <a:p>
            <a:pPr marL="743040" lvl="1" indent="-285120">
              <a:buClr>
                <a:srgbClr val="000000"/>
              </a:buClr>
              <a:buFont typeface="Arial"/>
              <a:buChar char="–"/>
            </a:pPr>
            <a:r>
              <a:rPr lang="en-US" sz="2800" spc="-1" dirty="0" err="1">
                <a:solidFill>
                  <a:srgbClr val="000000"/>
                </a:solidFill>
                <a:uFill>
                  <a:solidFill>
                    <a:srgbClr val="FFFFFF"/>
                  </a:solidFill>
                </a:uFill>
                <a:latin typeface="Calibri"/>
              </a:rPr>
              <a:t>無法幫助學生應付</a:t>
            </a:r>
            <a:r>
              <a:rPr lang="zh-TW" altLang="en-US" sz="2800" spc="-1" dirty="0">
                <a:solidFill>
                  <a:srgbClr val="000000"/>
                </a:solidFill>
                <a:uFill>
                  <a:solidFill>
                    <a:srgbClr val="FFFFFF"/>
                  </a:solidFill>
                </a:uFill>
                <a:latin typeface="Calibri"/>
              </a:rPr>
              <a:t>現在的</a:t>
            </a:r>
            <a:r>
              <a:rPr lang="en-US" sz="2800" spc="-1" dirty="0" err="1">
                <a:solidFill>
                  <a:srgbClr val="000000"/>
                </a:solidFill>
                <a:uFill>
                  <a:solidFill>
                    <a:srgbClr val="FFFFFF"/>
                  </a:solidFill>
                </a:uFill>
                <a:latin typeface="Calibri"/>
              </a:rPr>
              <a:t>考試</a:t>
            </a:r>
            <a:endParaRPr lang="en-US" spc="-1" dirty="0">
              <a:solidFill>
                <a:srgbClr val="000000"/>
              </a:solidFill>
              <a:uFill>
                <a:solidFill>
                  <a:srgbClr val="FFFFFF"/>
                </a:solidFill>
              </a:uFill>
              <a:latin typeface="Arial"/>
            </a:endParaRPr>
          </a:p>
        </p:txBody>
      </p:sp>
    </p:spTree>
    <p:extLst>
      <p:ext uri="{BB962C8B-B14F-4D97-AF65-F5344CB8AC3E}">
        <p14:creationId xmlns:p14="http://schemas.microsoft.com/office/powerpoint/2010/main" val="1113129753"/>
      </p:ext>
    </p:extLst>
  </p:cSld>
  <p:clrMapOvr>
    <a:masterClrMapping/>
  </p:clrMapOvr>
  <mc:AlternateContent xmlns:mc="http://schemas.openxmlformats.org/markup-compatibility/2006" xmlns:p14="http://schemas.microsoft.com/office/powerpoint/2010/main">
    <mc:Choice Requires="p14">
      <p:transition spd="slow">
        <p14:vortex/>
      </p:transition>
    </mc:Choice>
    <mc:Fallback xmlns:p15="http://schemas.microsoft.com/office/powerpoint/2012/main" xmlns="">
      <p:transition spd="slow">
        <p:fade/>
      </p:transition>
    </mc:Fallback>
  </mc:AlternateContent>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CustomShape 1"/>
          <p:cNvSpPr/>
          <p:nvPr/>
        </p:nvSpPr>
        <p:spPr>
          <a:xfrm>
            <a:off x="1981200" y="274680"/>
            <a:ext cx="8228880" cy="114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zh-TW" altLang="en-US" sz="4400" spc="-1" dirty="0">
                <a:solidFill>
                  <a:srgbClr val="000000"/>
                </a:solidFill>
                <a:uFill>
                  <a:solidFill>
                    <a:srgbClr val="FFFFFF"/>
                  </a:solidFill>
                </a:uFill>
                <a:latin typeface="Calibri"/>
              </a:rPr>
              <a:t>優缺點</a:t>
            </a:r>
            <a:r>
              <a:rPr lang="en-US" sz="4400" spc="-1" dirty="0">
                <a:solidFill>
                  <a:srgbClr val="000000"/>
                </a:solidFill>
                <a:uFill>
                  <a:solidFill>
                    <a:srgbClr val="FFFFFF"/>
                  </a:solidFill>
                </a:uFill>
                <a:latin typeface="Calibri"/>
              </a:rPr>
              <a:t>？</a:t>
            </a:r>
            <a:endParaRPr lang="en-US" spc="-1" dirty="0">
              <a:solidFill>
                <a:srgbClr val="000000"/>
              </a:solidFill>
              <a:uFill>
                <a:solidFill>
                  <a:srgbClr val="FFFFFF"/>
                </a:solidFill>
              </a:uFill>
              <a:latin typeface="Arial"/>
            </a:endParaRPr>
          </a:p>
        </p:txBody>
      </p:sp>
      <p:sp>
        <p:nvSpPr>
          <p:cNvPr id="119" name="CustomShape 2"/>
          <p:cNvSpPr/>
          <p:nvPr/>
        </p:nvSpPr>
        <p:spPr>
          <a:xfrm>
            <a:off x="1981200" y="1600200"/>
            <a:ext cx="8228880" cy="4525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343080" indent="-342360">
              <a:buClr>
                <a:srgbClr val="000000"/>
              </a:buClr>
              <a:buFont typeface="Arial"/>
              <a:buChar char="•"/>
            </a:pPr>
            <a:r>
              <a:rPr lang="en-US" sz="3200" spc="-1">
                <a:solidFill>
                  <a:srgbClr val="000000"/>
                </a:solidFill>
                <a:uFill>
                  <a:solidFill>
                    <a:srgbClr val="FFFFFF"/>
                  </a:solidFill>
                </a:uFill>
                <a:latin typeface="Calibri"/>
              </a:rPr>
              <a:t>優點</a:t>
            </a:r>
            <a:endParaRPr lang="en-US" spc="-1">
              <a:solidFill>
                <a:srgbClr val="000000"/>
              </a:solidFill>
              <a:uFill>
                <a:solidFill>
                  <a:srgbClr val="FFFFFF"/>
                </a:solidFill>
              </a:uFill>
              <a:latin typeface="Arial"/>
            </a:endParaRPr>
          </a:p>
          <a:p>
            <a:pPr marL="743040" lvl="1" indent="-285120">
              <a:buClr>
                <a:srgbClr val="000000"/>
              </a:buClr>
              <a:buFont typeface="Arial"/>
              <a:buChar char="–"/>
            </a:pPr>
            <a:r>
              <a:rPr lang="en-US" sz="2800" spc="-1">
                <a:solidFill>
                  <a:srgbClr val="000000"/>
                </a:solidFill>
                <a:uFill>
                  <a:solidFill>
                    <a:srgbClr val="FFFFFF"/>
                  </a:solidFill>
                </a:uFill>
                <a:latin typeface="Calibri"/>
              </a:rPr>
              <a:t> </a:t>
            </a:r>
            <a:endParaRPr lang="en-US" spc="-1">
              <a:solidFill>
                <a:srgbClr val="000000"/>
              </a:solidFill>
              <a:uFill>
                <a:solidFill>
                  <a:srgbClr val="FFFFFF"/>
                </a:solidFill>
              </a:uFill>
              <a:latin typeface="Arial"/>
            </a:endParaRPr>
          </a:p>
          <a:p>
            <a:pPr marL="743040" lvl="1" indent="-285120">
              <a:buClr>
                <a:srgbClr val="000000"/>
              </a:buClr>
              <a:buFont typeface="Arial"/>
              <a:buChar char="–"/>
            </a:pPr>
            <a:r>
              <a:rPr lang="en-US" sz="2800" spc="-1">
                <a:solidFill>
                  <a:srgbClr val="000000"/>
                </a:solidFill>
                <a:uFill>
                  <a:solidFill>
                    <a:srgbClr val="FFFFFF"/>
                  </a:solidFill>
                </a:uFill>
                <a:latin typeface="Calibri"/>
              </a:rPr>
              <a:t>學生可以掌握一項實用的工具／技能</a:t>
            </a:r>
            <a:endParaRPr lang="en-US" spc="-1">
              <a:solidFill>
                <a:srgbClr val="000000"/>
              </a:solidFill>
              <a:uFill>
                <a:solidFill>
                  <a:srgbClr val="FFFFFF"/>
                </a:solidFill>
              </a:uFill>
              <a:latin typeface="Arial"/>
            </a:endParaRPr>
          </a:p>
          <a:p>
            <a:pPr marL="743040" lvl="1" indent="-285120">
              <a:buClr>
                <a:srgbClr val="000000"/>
              </a:buClr>
              <a:buFont typeface="Arial"/>
              <a:buChar char="–"/>
            </a:pPr>
            <a:r>
              <a:rPr lang="en-US" sz="2800" spc="-1">
                <a:solidFill>
                  <a:srgbClr val="000000"/>
                </a:solidFill>
                <a:uFill>
                  <a:solidFill>
                    <a:srgbClr val="FFFFFF"/>
                  </a:solidFill>
                </a:uFill>
                <a:latin typeface="Calibri"/>
              </a:rPr>
              <a:t>學生會相信【自己可以做到】，學習動機提昇</a:t>
            </a:r>
            <a:endParaRPr lang="en-US" spc="-1">
              <a:solidFill>
                <a:srgbClr val="000000"/>
              </a:solidFill>
              <a:uFill>
                <a:solidFill>
                  <a:srgbClr val="FFFFFF"/>
                </a:solidFill>
              </a:uFill>
              <a:latin typeface="Arial"/>
            </a:endParaRPr>
          </a:p>
          <a:p>
            <a:pPr marL="743040" lvl="1" indent="-285120">
              <a:buClr>
                <a:srgbClr val="000000"/>
              </a:buClr>
              <a:buFont typeface="Arial"/>
              <a:buChar char="–"/>
            </a:pPr>
            <a:r>
              <a:rPr lang="en-US" sz="2800" spc="-1">
                <a:solidFill>
                  <a:srgbClr val="000000"/>
                </a:solidFill>
                <a:uFill>
                  <a:solidFill>
                    <a:srgbClr val="FFFFFF"/>
                  </a:solidFill>
                </a:uFill>
                <a:latin typeface="Calibri"/>
              </a:rPr>
              <a:t> </a:t>
            </a:r>
            <a:endParaRPr lang="en-US" spc="-1">
              <a:solidFill>
                <a:srgbClr val="000000"/>
              </a:solidFill>
              <a:uFill>
                <a:solidFill>
                  <a:srgbClr val="FFFFFF"/>
                </a:solidFill>
              </a:uFill>
              <a:latin typeface="Arial"/>
            </a:endParaRPr>
          </a:p>
          <a:p>
            <a:pPr marL="743040" lvl="1" indent="-285120">
              <a:buClr>
                <a:srgbClr val="000000"/>
              </a:buClr>
              <a:buFont typeface="Arial"/>
              <a:buChar char="–"/>
            </a:pPr>
            <a:r>
              <a:rPr lang="en-US" sz="2800" spc="-1">
                <a:solidFill>
                  <a:srgbClr val="000000"/>
                </a:solidFill>
                <a:uFill>
                  <a:solidFill>
                    <a:srgbClr val="FFFFFF"/>
                  </a:solidFill>
                </a:uFill>
                <a:latin typeface="Calibri"/>
              </a:rPr>
              <a:t>單項主題較為深入</a:t>
            </a:r>
            <a:endParaRPr lang="en-US" spc="-1">
              <a:solidFill>
                <a:srgbClr val="000000"/>
              </a:solidFill>
              <a:uFill>
                <a:solidFill>
                  <a:srgbClr val="FFFFFF"/>
                </a:solidFill>
              </a:uFill>
              <a:latin typeface="Arial"/>
            </a:endParaRPr>
          </a:p>
          <a:p>
            <a:pPr marL="1080000" lvl="4" indent="-216000">
              <a:buClr>
                <a:srgbClr val="000000"/>
              </a:buClr>
              <a:buSzPct val="45000"/>
              <a:buFont typeface="Wingdings" charset="2"/>
              <a:buChar char=""/>
            </a:pPr>
            <a:r>
              <a:rPr lang="en-US" sz="2800" spc="-1">
                <a:solidFill>
                  <a:srgbClr val="000000"/>
                </a:solidFill>
                <a:uFill>
                  <a:solidFill>
                    <a:srgbClr val="FFFFFF"/>
                  </a:solidFill>
                </a:uFill>
                <a:latin typeface="Calibri"/>
              </a:rPr>
              <a:t>許多狀況必須將物理觀念及代數細節弄清楚才做得出來</a:t>
            </a:r>
            <a:endParaRPr lang="en-US" spc="-1">
              <a:solidFill>
                <a:srgbClr val="000000"/>
              </a:solidFill>
              <a:uFill>
                <a:solidFill>
                  <a:srgbClr val="FFFFFF"/>
                </a:solidFill>
              </a:uFill>
              <a:latin typeface="Arial"/>
            </a:endParaRPr>
          </a:p>
          <a:p>
            <a:pPr marL="743040" lvl="1" indent="-285120">
              <a:buClr>
                <a:srgbClr val="000000"/>
              </a:buClr>
              <a:buFont typeface="Arial"/>
              <a:buChar char="–"/>
            </a:pPr>
            <a:r>
              <a:rPr lang="en-US" sz="2800" spc="-1">
                <a:solidFill>
                  <a:srgbClr val="000000"/>
                </a:solidFill>
                <a:uFill>
                  <a:solidFill>
                    <a:srgbClr val="FFFFFF"/>
                  </a:solidFill>
                </a:uFill>
                <a:latin typeface="Calibri"/>
              </a:rPr>
              <a:t>可以做較實際的問題</a:t>
            </a:r>
            <a:endParaRPr lang="en-US" spc="-1">
              <a:solidFill>
                <a:srgbClr val="000000"/>
              </a:solidFill>
              <a:uFill>
                <a:solidFill>
                  <a:srgbClr val="FFFFFF"/>
                </a:solidFill>
              </a:uFill>
              <a:latin typeface="Arial"/>
            </a:endParaRPr>
          </a:p>
          <a:p>
            <a:pPr marL="1080000" lvl="4" indent="-216000">
              <a:buClr>
                <a:srgbClr val="000000"/>
              </a:buClr>
              <a:buSzPct val="45000"/>
              <a:buFont typeface="Wingdings" charset="2"/>
              <a:buChar char=""/>
            </a:pPr>
            <a:r>
              <a:rPr lang="en-US" sz="2800" spc="-1">
                <a:solidFill>
                  <a:srgbClr val="000000"/>
                </a:solidFill>
                <a:uFill>
                  <a:solidFill>
                    <a:srgbClr val="FFFFFF"/>
                  </a:solidFill>
                </a:uFill>
                <a:latin typeface="Calibri"/>
              </a:rPr>
              <a:t>很容易包含空氣阻力、摩擦力等手算代數常忽略，但確實會影響運動的因素。</a:t>
            </a:r>
            <a:endParaRPr lang="en-US" spc="-1">
              <a:solidFill>
                <a:srgbClr val="000000"/>
              </a:solidFill>
              <a:uFill>
                <a:solidFill>
                  <a:srgbClr val="FFFFFF"/>
                </a:solidFill>
              </a:uFill>
              <a:latin typeface="Arial"/>
            </a:endParaRPr>
          </a:p>
        </p:txBody>
      </p:sp>
    </p:spTree>
    <p:extLst>
      <p:ext uri="{BB962C8B-B14F-4D97-AF65-F5344CB8AC3E}">
        <p14:creationId xmlns:p14="http://schemas.microsoft.com/office/powerpoint/2010/main" val="809546914"/>
      </p:ext>
    </p:extLst>
  </p:cSld>
  <p:clrMapOvr>
    <a:masterClrMapping/>
  </p:clrMapOvr>
  <mc:AlternateContent xmlns:mc="http://schemas.openxmlformats.org/markup-compatibility/2006" xmlns:p14="http://schemas.microsoft.com/office/powerpoint/2010/main">
    <mc:Choice Requires="p14">
      <p:transition spd="slow">
        <p14:vortex/>
      </p:transition>
    </mc:Choice>
    <mc:Fallback xmlns:p15="http://schemas.microsoft.com/office/powerpoint/2012/main" xmlns="">
      <p:transition spd="slow">
        <p:fade/>
      </p:transition>
    </mc:Fallback>
  </mc:AlternateContent>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 name="CustomShape 1"/>
          <p:cNvSpPr/>
          <p:nvPr/>
        </p:nvSpPr>
        <p:spPr>
          <a:xfrm>
            <a:off x="1981200" y="274680"/>
            <a:ext cx="8228880" cy="114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zh-TW" altLang="en-US" sz="4400" spc="-1" dirty="0">
                <a:solidFill>
                  <a:srgbClr val="000000"/>
                </a:solidFill>
                <a:uFill>
                  <a:solidFill>
                    <a:srgbClr val="FFFFFF"/>
                  </a:solidFill>
                </a:uFill>
                <a:latin typeface="Calibri"/>
              </a:rPr>
              <a:t>效果？</a:t>
            </a:r>
            <a:endParaRPr lang="en-US" spc="-1" dirty="0">
              <a:solidFill>
                <a:srgbClr val="000000"/>
              </a:solidFill>
              <a:uFill>
                <a:solidFill>
                  <a:srgbClr val="FFFFFF"/>
                </a:solidFill>
              </a:uFill>
              <a:latin typeface="Arial"/>
            </a:endParaRPr>
          </a:p>
        </p:txBody>
      </p:sp>
      <p:sp>
        <p:nvSpPr>
          <p:cNvPr id="121" name="CustomShape 2"/>
          <p:cNvSpPr/>
          <p:nvPr/>
        </p:nvSpPr>
        <p:spPr>
          <a:xfrm>
            <a:off x="1981200" y="1600200"/>
            <a:ext cx="8228880" cy="4525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343080" indent="-342360">
              <a:buClr>
                <a:srgbClr val="000000"/>
              </a:buClr>
              <a:buFont typeface="Arial"/>
              <a:buChar char="•"/>
            </a:pPr>
            <a:r>
              <a:rPr lang="en-US" sz="3200" spc="-1" dirty="0" err="1">
                <a:solidFill>
                  <a:srgbClr val="000000"/>
                </a:solidFill>
                <a:uFill>
                  <a:solidFill>
                    <a:srgbClr val="FFFFFF"/>
                  </a:solidFill>
                </a:uFill>
                <a:latin typeface="Calibri"/>
              </a:rPr>
              <a:t>電腦數值模擬可以讓學生自行確認物理概念是否正確，激發學習興趣，提高學習效果</a:t>
            </a:r>
            <a:r>
              <a:rPr lang="en-US" sz="3200" spc="-1" dirty="0">
                <a:solidFill>
                  <a:srgbClr val="000000"/>
                </a:solidFill>
                <a:uFill>
                  <a:solidFill>
                    <a:srgbClr val="FFFFFF"/>
                  </a:solidFill>
                </a:uFill>
                <a:latin typeface="Calibri"/>
              </a:rPr>
              <a:t>。</a:t>
            </a:r>
          </a:p>
          <a:p>
            <a:pPr marL="343080" indent="-342360">
              <a:buClr>
                <a:srgbClr val="000000"/>
              </a:buClr>
              <a:buFont typeface="Arial"/>
              <a:buChar char="•"/>
            </a:pPr>
            <a:endParaRPr lang="en-US" spc="-1" dirty="0">
              <a:solidFill>
                <a:srgbClr val="000000"/>
              </a:solidFill>
              <a:uFill>
                <a:solidFill>
                  <a:srgbClr val="FFFFFF"/>
                </a:solidFill>
              </a:uFill>
              <a:latin typeface="Arial"/>
            </a:endParaRPr>
          </a:p>
          <a:p>
            <a:pPr marL="343080" indent="-342360">
              <a:buClr>
                <a:srgbClr val="000000"/>
              </a:buClr>
              <a:buFont typeface="Arial"/>
              <a:buChar char="•"/>
            </a:pPr>
            <a:r>
              <a:rPr lang="en-US" sz="3200" spc="-1" dirty="0" err="1">
                <a:solidFill>
                  <a:srgbClr val="000000"/>
                </a:solidFill>
                <a:uFill>
                  <a:solidFill>
                    <a:srgbClr val="FFFFFF"/>
                  </a:solidFill>
                </a:uFill>
                <a:latin typeface="Calibri"/>
              </a:rPr>
              <a:t>對於理工科學生，特別是對代數掌握較差的學生，應該是有很大幫助的</a:t>
            </a:r>
            <a:r>
              <a:rPr lang="en-US" sz="3200" spc="-1" dirty="0">
                <a:solidFill>
                  <a:srgbClr val="000000"/>
                </a:solidFill>
                <a:uFill>
                  <a:solidFill>
                    <a:srgbClr val="FFFFFF"/>
                  </a:solidFill>
                </a:uFill>
                <a:latin typeface="Calibri"/>
              </a:rPr>
              <a:t>。</a:t>
            </a:r>
            <a:endParaRPr lang="en-US" spc="-1" dirty="0">
              <a:solidFill>
                <a:srgbClr val="000000"/>
              </a:solidFill>
              <a:uFill>
                <a:solidFill>
                  <a:srgbClr val="FFFFFF"/>
                </a:solidFill>
              </a:uFill>
              <a:latin typeface="Arial"/>
            </a:endParaRPr>
          </a:p>
        </p:txBody>
      </p:sp>
    </p:spTree>
    <p:extLst>
      <p:ext uri="{BB962C8B-B14F-4D97-AF65-F5344CB8AC3E}">
        <p14:creationId xmlns:p14="http://schemas.microsoft.com/office/powerpoint/2010/main" val="2014666963"/>
      </p:ext>
    </p:extLst>
  </p:cSld>
  <p:clrMapOvr>
    <a:masterClrMapping/>
  </p:clrMapOvr>
  <mc:AlternateContent xmlns:mc="http://schemas.openxmlformats.org/markup-compatibility/2006" xmlns:p14="http://schemas.microsoft.com/office/powerpoint/2010/main">
    <mc:Choice Requires="p14">
      <p:transition spd="slow">
        <p14:vortex/>
      </p:transition>
    </mc:Choice>
    <mc:Fallback xmlns:p15="http://schemas.microsoft.com/office/powerpoint/2012/main" xmlns="">
      <p:transition spd="slow">
        <p:fade/>
      </p:transition>
    </mc:Fallback>
  </mc:AlternateContent>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 name="CustomShape 1"/>
          <p:cNvSpPr/>
          <p:nvPr/>
        </p:nvSpPr>
        <p:spPr>
          <a:xfrm>
            <a:off x="1981200" y="274680"/>
            <a:ext cx="8228880" cy="1142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lnSpc>
                <a:spcPct val="100000"/>
              </a:lnSpc>
            </a:pPr>
            <a:r>
              <a:rPr lang="zh-TW" altLang="en-US" sz="4400" spc="-1" dirty="0">
                <a:solidFill>
                  <a:srgbClr val="000000"/>
                </a:solidFill>
                <a:uFill>
                  <a:solidFill>
                    <a:srgbClr val="FFFFFF"/>
                  </a:solidFill>
                </a:uFill>
                <a:latin typeface="Calibri"/>
              </a:rPr>
              <a:t>效果？</a:t>
            </a:r>
            <a:endParaRPr lang="en-US" spc="-1" dirty="0">
              <a:solidFill>
                <a:srgbClr val="000000"/>
              </a:solidFill>
              <a:uFill>
                <a:solidFill>
                  <a:srgbClr val="FFFFFF"/>
                </a:solidFill>
              </a:uFill>
              <a:latin typeface="Arial"/>
            </a:endParaRPr>
          </a:p>
        </p:txBody>
      </p:sp>
      <p:sp>
        <p:nvSpPr>
          <p:cNvPr id="121" name="CustomShape 2"/>
          <p:cNvSpPr/>
          <p:nvPr/>
        </p:nvSpPr>
        <p:spPr>
          <a:xfrm>
            <a:off x="1981200" y="1600200"/>
            <a:ext cx="8228880" cy="45252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343080" indent="-342360">
              <a:buClr>
                <a:srgbClr val="000000"/>
              </a:buClr>
              <a:buFont typeface="Arial"/>
              <a:buChar char="•"/>
            </a:pPr>
            <a:r>
              <a:rPr lang="zh-TW" altLang="en-US" sz="3200" spc="-1" dirty="0">
                <a:solidFill>
                  <a:srgbClr val="000000"/>
                </a:solidFill>
                <a:uFill>
                  <a:solidFill>
                    <a:srgbClr val="FFFFFF"/>
                  </a:solidFill>
                </a:uFill>
                <a:latin typeface="Calibri"/>
              </a:rPr>
              <a:t>完全放任學生自學需要更長時間才有明顯效果，可能是學生自學經驗不足之故。要在短時間內有效，教師必須給予適度引導。</a:t>
            </a:r>
            <a:endParaRPr lang="en-US" altLang="zh-TW" sz="3200" spc="-1" dirty="0">
              <a:solidFill>
                <a:srgbClr val="000000"/>
              </a:solidFill>
              <a:uFill>
                <a:solidFill>
                  <a:srgbClr val="FFFFFF"/>
                </a:solidFill>
              </a:uFill>
              <a:latin typeface="Calibri"/>
            </a:endParaRPr>
          </a:p>
          <a:p>
            <a:pPr marL="343080" indent="-342360">
              <a:buClr>
                <a:srgbClr val="000000"/>
              </a:buClr>
              <a:buFont typeface="Arial"/>
              <a:buChar char="•"/>
            </a:pPr>
            <a:endParaRPr lang="en-US" altLang="zh-TW" sz="3200" spc="-1" dirty="0">
              <a:solidFill>
                <a:srgbClr val="000000"/>
              </a:solidFill>
              <a:uFill>
                <a:solidFill>
                  <a:srgbClr val="FFFFFF"/>
                </a:solidFill>
              </a:uFill>
              <a:latin typeface="Calibri"/>
            </a:endParaRPr>
          </a:p>
          <a:p>
            <a:pPr marL="343080" indent="-342360">
              <a:buClr>
                <a:srgbClr val="000000"/>
              </a:buClr>
              <a:buFont typeface="Arial"/>
              <a:buChar char="•"/>
            </a:pPr>
            <a:r>
              <a:rPr lang="zh-TW" altLang="en-US" sz="3200" spc="-1" dirty="0">
                <a:solidFill>
                  <a:srgbClr val="000000"/>
                </a:solidFill>
                <a:uFill>
                  <a:solidFill>
                    <a:srgbClr val="FFFFFF"/>
                  </a:solidFill>
                </a:uFill>
                <a:latin typeface="Calibri"/>
              </a:rPr>
              <a:t>考試成績好的學生未必喜歡或者擅長，不必勉強此類學生改變學習方式。</a:t>
            </a:r>
            <a:endParaRPr lang="en-US" altLang="zh-TW" sz="3200" spc="-1" dirty="0">
              <a:solidFill>
                <a:srgbClr val="000000"/>
              </a:solidFill>
              <a:uFill>
                <a:solidFill>
                  <a:srgbClr val="FFFFFF"/>
                </a:solidFill>
              </a:uFill>
              <a:latin typeface="Calibri"/>
            </a:endParaRPr>
          </a:p>
        </p:txBody>
      </p:sp>
    </p:spTree>
    <p:extLst>
      <p:ext uri="{BB962C8B-B14F-4D97-AF65-F5344CB8AC3E}">
        <p14:creationId xmlns:p14="http://schemas.microsoft.com/office/powerpoint/2010/main" val="1453136782"/>
      </p:ext>
    </p:extLst>
  </p:cSld>
  <p:clrMapOvr>
    <a:masterClrMapping/>
  </p:clrMapOvr>
  <mc:AlternateContent xmlns:mc="http://schemas.openxmlformats.org/markup-compatibility/2006" xmlns:p14="http://schemas.microsoft.com/office/powerpoint/2010/main">
    <mc:Choice Requires="p14">
      <p:transition spd="slow">
        <p14:vortex/>
      </p:transition>
    </mc:Choice>
    <mc:Fallback xmlns:p15="http://schemas.microsoft.com/office/powerpoint/2012/main" xmlns="">
      <p:transition spd="slow">
        <p:fade/>
      </p:transition>
    </mc:Fallback>
  </mc:AlternateContent>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086C0822-B913-4E54-A028-2C9F027E2E2C}"/>
              </a:ext>
            </a:extLst>
          </p:cNvPr>
          <p:cNvSpPr>
            <a:spLocks noGrp="1"/>
          </p:cNvSpPr>
          <p:nvPr>
            <p:ph type="title"/>
          </p:nvPr>
        </p:nvSpPr>
        <p:spPr>
          <a:xfrm>
            <a:off x="1097280" y="286603"/>
            <a:ext cx="10058400" cy="1450757"/>
          </a:xfrm>
        </p:spPr>
        <p:txBody>
          <a:bodyPr/>
          <a:lstStyle/>
          <a:p>
            <a:r>
              <a:rPr lang="zh-TW" altLang="en-US" dirty="0"/>
              <a:t>開發動畫版教案</a:t>
            </a:r>
            <a:endParaRPr lang="en-GB" dirty="0"/>
          </a:p>
        </p:txBody>
      </p:sp>
      <p:sp>
        <p:nvSpPr>
          <p:cNvPr id="3" name="內容版面配置區 2">
            <a:extLst>
              <a:ext uri="{FF2B5EF4-FFF2-40B4-BE49-F238E27FC236}">
                <a16:creationId xmlns:a16="http://schemas.microsoft.com/office/drawing/2014/main" id="{020EEBD2-5D54-49F4-9799-CF902BFBA53A}"/>
              </a:ext>
            </a:extLst>
          </p:cNvPr>
          <p:cNvSpPr>
            <a:spLocks noGrp="1"/>
          </p:cNvSpPr>
          <p:nvPr>
            <p:ph idx="1"/>
          </p:nvPr>
        </p:nvSpPr>
        <p:spPr/>
        <p:txBody>
          <a:bodyPr/>
          <a:lstStyle/>
          <a:p>
            <a:pPr>
              <a:buFont typeface="Wingdings" panose="05000000000000000000" pitchFamily="2" charset="2"/>
              <a:buChar char="q"/>
            </a:pPr>
            <a:r>
              <a:rPr lang="zh-TW" altLang="en-US" dirty="0"/>
              <a:t>簡單、實際</a:t>
            </a:r>
            <a:endParaRPr lang="en-GB" altLang="zh-TW" spc="-1" dirty="0">
              <a:solidFill>
                <a:srgbClr val="000000"/>
              </a:solidFill>
              <a:uFill>
                <a:solidFill>
                  <a:srgbClr val="FFFFFF"/>
                </a:solidFill>
              </a:uFill>
            </a:endParaRPr>
          </a:p>
          <a:p>
            <a:pPr>
              <a:buFont typeface="Wingdings" panose="05000000000000000000" pitchFamily="2" charset="2"/>
              <a:buChar char="q"/>
            </a:pPr>
            <a:endParaRPr lang="en-GB" spc="-1" dirty="0">
              <a:solidFill>
                <a:srgbClr val="000000"/>
              </a:solidFill>
              <a:uFill>
                <a:solidFill>
                  <a:srgbClr val="FFFFFF"/>
                </a:solidFill>
              </a:uFill>
            </a:endParaRPr>
          </a:p>
          <a:p>
            <a:pPr>
              <a:buFont typeface="Wingdings" panose="05000000000000000000" pitchFamily="2" charset="2"/>
              <a:buChar char="q"/>
            </a:pPr>
            <a:r>
              <a:rPr lang="zh-TW" altLang="en-US" dirty="0"/>
              <a:t>抄襲、練習</a:t>
            </a:r>
            <a:endParaRPr lang="en-GB" altLang="zh-TW" spc="-1" dirty="0">
              <a:solidFill>
                <a:srgbClr val="000000"/>
              </a:solidFill>
              <a:uFill>
                <a:solidFill>
                  <a:srgbClr val="FFFFFF"/>
                </a:solidFill>
              </a:uFill>
            </a:endParaRPr>
          </a:p>
          <a:p>
            <a:pPr>
              <a:buFont typeface="Wingdings" panose="05000000000000000000" pitchFamily="2" charset="2"/>
              <a:buChar char="q"/>
            </a:pPr>
            <a:endParaRPr lang="en-GB" altLang="zh-TW" spc="-1" dirty="0">
              <a:solidFill>
                <a:srgbClr val="000000"/>
              </a:solidFill>
              <a:uFill>
                <a:solidFill>
                  <a:srgbClr val="FFFFFF"/>
                </a:solidFill>
              </a:uFill>
            </a:endParaRPr>
          </a:p>
          <a:p>
            <a:pPr>
              <a:buFont typeface="Wingdings" panose="05000000000000000000" pitchFamily="2" charset="2"/>
              <a:buChar char="q"/>
            </a:pPr>
            <a:r>
              <a:rPr lang="zh-TW" altLang="en-US" spc="-1" dirty="0">
                <a:solidFill>
                  <a:srgbClr val="000000"/>
                </a:solidFill>
                <a:uFill>
                  <a:solidFill>
                    <a:srgbClr val="FFFFFF"/>
                  </a:solidFill>
                </a:uFill>
              </a:rPr>
              <a:t>確認、驗證</a:t>
            </a:r>
            <a:endParaRPr lang="en-GB" altLang="zh-TW" spc="-1" dirty="0">
              <a:solidFill>
                <a:srgbClr val="000000"/>
              </a:solidFill>
              <a:uFill>
                <a:solidFill>
                  <a:srgbClr val="FFFFFF"/>
                </a:solidFill>
              </a:uFill>
            </a:endParaRPr>
          </a:p>
          <a:p>
            <a:pPr>
              <a:buFont typeface="Wingdings" panose="05000000000000000000" pitchFamily="2" charset="2"/>
              <a:buChar char="q"/>
            </a:pPr>
            <a:endParaRPr lang="en-GB" altLang="zh-TW" spc="-1" dirty="0">
              <a:solidFill>
                <a:srgbClr val="000000"/>
              </a:solidFill>
              <a:uFill>
                <a:solidFill>
                  <a:srgbClr val="FFFFFF"/>
                </a:solidFill>
              </a:uFill>
            </a:endParaRPr>
          </a:p>
          <a:p>
            <a:pPr>
              <a:buFont typeface="Wingdings" panose="05000000000000000000" pitchFamily="2" charset="2"/>
              <a:buChar char="q"/>
            </a:pPr>
            <a:endParaRPr lang="en-GB" altLang="zh-TW" spc="-1" dirty="0">
              <a:solidFill>
                <a:srgbClr val="000000"/>
              </a:solidFill>
              <a:uFill>
                <a:solidFill>
                  <a:srgbClr val="FFFFFF"/>
                </a:solidFill>
              </a:uFill>
            </a:endParaRPr>
          </a:p>
          <a:p>
            <a:pPr marL="0" indent="0">
              <a:buNone/>
            </a:pPr>
            <a:r>
              <a:rPr lang="zh-TW" altLang="en-US" spc="-1" dirty="0">
                <a:solidFill>
                  <a:srgbClr val="000000"/>
                </a:solidFill>
                <a:uFill>
                  <a:solidFill>
                    <a:srgbClr val="FFFFFF"/>
                  </a:solidFill>
                </a:uFill>
              </a:rPr>
              <a:t>以文字教案進行兩、三年之後，開始開發動畫版教案</a:t>
            </a:r>
            <a:endParaRPr lang="en-GB" dirty="0"/>
          </a:p>
        </p:txBody>
      </p:sp>
    </p:spTree>
    <p:extLst>
      <p:ext uri="{BB962C8B-B14F-4D97-AF65-F5344CB8AC3E}">
        <p14:creationId xmlns:p14="http://schemas.microsoft.com/office/powerpoint/2010/main" val="1152396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F0D3B1A7-87A6-4693-BAE9-D41756DD45FC}"/>
              </a:ext>
            </a:extLst>
          </p:cNvPr>
          <p:cNvSpPr>
            <a:spLocks noGrp="1"/>
          </p:cNvSpPr>
          <p:nvPr>
            <p:ph type="title"/>
          </p:nvPr>
        </p:nvSpPr>
        <p:spPr/>
        <p:txBody>
          <a:bodyPr/>
          <a:lstStyle/>
          <a:p>
            <a:r>
              <a:rPr lang="zh-TW" altLang="en-US" dirty="0"/>
              <a:t>動畫版教案開發</a:t>
            </a:r>
          </a:p>
        </p:txBody>
      </p:sp>
      <p:sp>
        <p:nvSpPr>
          <p:cNvPr id="3" name="內容版面配置區 2">
            <a:extLst>
              <a:ext uri="{FF2B5EF4-FFF2-40B4-BE49-F238E27FC236}">
                <a16:creationId xmlns:a16="http://schemas.microsoft.com/office/drawing/2014/main" id="{D21B2F2C-72F6-4F6C-B33F-0E39A37B1924}"/>
              </a:ext>
            </a:extLst>
          </p:cNvPr>
          <p:cNvSpPr>
            <a:spLocks noGrp="1"/>
          </p:cNvSpPr>
          <p:nvPr>
            <p:ph idx="1"/>
          </p:nvPr>
        </p:nvSpPr>
        <p:spPr/>
        <p:txBody>
          <a:bodyPr>
            <a:normAutofit/>
          </a:bodyPr>
          <a:lstStyle/>
          <a:p>
            <a:r>
              <a:rPr lang="en-US" altLang="zh-TW" dirty="0"/>
              <a:t>2014-2015</a:t>
            </a:r>
            <a:r>
              <a:rPr lang="zh-TW" altLang="en-US" dirty="0"/>
              <a:t> 知道</a:t>
            </a:r>
            <a:r>
              <a:rPr lang="zh-TW" altLang="en-US" b="1" dirty="0"/>
              <a:t>台大物理石明豐老師、高英哲老師</a:t>
            </a:r>
            <a:r>
              <a:rPr lang="zh-TW" altLang="en-US" dirty="0"/>
              <a:t>，</a:t>
            </a:r>
            <a:r>
              <a:rPr lang="zh-TW" altLang="en-US" b="1" dirty="0"/>
              <a:t>中興物理張明強老師</a:t>
            </a:r>
            <a:r>
              <a:rPr lang="zh-TW" altLang="en-US" dirty="0"/>
              <a:t>等人在一般物理課程裏引入數值計算，皆以 </a:t>
            </a:r>
            <a:r>
              <a:rPr lang="en-US" altLang="zh-TW" dirty="0"/>
              <a:t>Python </a:t>
            </a:r>
            <a:r>
              <a:rPr lang="zh-TW" altLang="en-US" dirty="0"/>
              <a:t>語言為媒介，成效頗佳。</a:t>
            </a:r>
            <a:endParaRPr lang="en-US" altLang="zh-TW" dirty="0"/>
          </a:p>
          <a:p>
            <a:pPr lvl="1"/>
            <a:r>
              <a:rPr lang="zh-TW" altLang="en-US" dirty="0"/>
              <a:t>個人頗為認同，但猶豫是否跟進，因為不會 </a:t>
            </a:r>
            <a:r>
              <a:rPr lang="en-US" altLang="zh-TW" dirty="0"/>
              <a:t>Python</a:t>
            </a:r>
            <a:r>
              <a:rPr lang="zh-TW" altLang="en-US" dirty="0"/>
              <a:t> 語言。</a:t>
            </a:r>
            <a:endParaRPr lang="en-US" altLang="zh-TW" dirty="0"/>
          </a:p>
          <a:p>
            <a:r>
              <a:rPr lang="en-US" altLang="zh-TW" dirty="0">
                <a:highlight>
                  <a:srgbClr val="FFFF00"/>
                </a:highlight>
              </a:rPr>
              <a:t>2016 </a:t>
            </a:r>
            <a:r>
              <a:rPr lang="zh-TW" altLang="en-US" dirty="0">
                <a:highlight>
                  <a:srgbClr val="FFFF00"/>
                </a:highlight>
              </a:rPr>
              <a:t>暑假開始，在暑修普通物理課試行，將近七成學生非常認真學習</a:t>
            </a:r>
            <a:r>
              <a:rPr lang="zh-TW" altLang="en-US" dirty="0"/>
              <a:t>。</a:t>
            </a:r>
            <a:endParaRPr lang="en-US" altLang="zh-TW" dirty="0"/>
          </a:p>
          <a:p>
            <a:pPr lvl="1"/>
            <a:r>
              <a:rPr lang="zh-TW" altLang="en-US" dirty="0"/>
              <a:t>尚未開發教案，每天思考明天上課的教案內容。</a:t>
            </a:r>
            <a:endParaRPr lang="en-US" altLang="zh-TW" dirty="0"/>
          </a:p>
          <a:p>
            <a:pPr lvl="1"/>
            <a:r>
              <a:rPr lang="zh-TW" altLang="en-US" dirty="0"/>
              <a:t>第一個作業給出去的時候，自己都還沒寫過 </a:t>
            </a:r>
            <a:r>
              <a:rPr lang="en-US" altLang="zh-TW" dirty="0"/>
              <a:t>Python </a:t>
            </a:r>
            <a:r>
              <a:rPr lang="zh-TW" altLang="en-US" dirty="0"/>
              <a:t>程式。</a:t>
            </a:r>
            <a:endParaRPr lang="en-US" altLang="zh-TW" dirty="0"/>
          </a:p>
          <a:p>
            <a:pPr lvl="1"/>
            <a:r>
              <a:rPr lang="zh-TW" altLang="en-US" dirty="0"/>
              <a:t>開始時超過七成學生表示沒有任何寫程式經驗</a:t>
            </a:r>
            <a:endParaRPr lang="en-US" altLang="zh-TW" dirty="0"/>
          </a:p>
        </p:txBody>
      </p:sp>
      <p:sp>
        <p:nvSpPr>
          <p:cNvPr id="4" name="投影片編號版面配置區 3">
            <a:extLst>
              <a:ext uri="{FF2B5EF4-FFF2-40B4-BE49-F238E27FC236}">
                <a16:creationId xmlns:a16="http://schemas.microsoft.com/office/drawing/2014/main" id="{BDD4D517-3241-4ADD-B64C-BC22F6E4DD47}"/>
              </a:ext>
            </a:extLst>
          </p:cNvPr>
          <p:cNvSpPr>
            <a:spLocks noGrp="1"/>
          </p:cNvSpPr>
          <p:nvPr>
            <p:ph type="sldNum" sz="quarter" idx="12"/>
          </p:nvPr>
        </p:nvSpPr>
        <p:spPr/>
        <p:txBody>
          <a:bodyPr/>
          <a:lstStyle/>
          <a:p>
            <a:fld id="{DF76A402-9077-4E60-AE49-D091726244A4}" type="slidenum">
              <a:rPr lang="zh-TW" altLang="en-US" smtClean="0"/>
              <a:t>20</a:t>
            </a:fld>
            <a:endParaRPr lang="zh-TW" altLang="en-US"/>
          </a:p>
        </p:txBody>
      </p:sp>
      <p:sp>
        <p:nvSpPr>
          <p:cNvPr id="5" name="日期版面配置區 4">
            <a:extLst>
              <a:ext uri="{FF2B5EF4-FFF2-40B4-BE49-F238E27FC236}">
                <a16:creationId xmlns:a16="http://schemas.microsoft.com/office/drawing/2014/main" id="{C7523D60-7202-4A5E-AF32-8F4F36DA9586}"/>
              </a:ext>
            </a:extLst>
          </p:cNvPr>
          <p:cNvSpPr>
            <a:spLocks noGrp="1"/>
          </p:cNvSpPr>
          <p:nvPr>
            <p:ph type="dt" sz="half" idx="10"/>
          </p:nvPr>
        </p:nvSpPr>
        <p:spPr/>
        <p:txBody>
          <a:bodyPr/>
          <a:lstStyle/>
          <a:p>
            <a:r>
              <a:rPr lang="en-US" altLang="zh-TW"/>
              <a:t>2021/8/20</a:t>
            </a:r>
            <a:endParaRPr lang="zh-TW" altLang="en-US"/>
          </a:p>
        </p:txBody>
      </p:sp>
    </p:spTree>
    <p:extLst>
      <p:ext uri="{BB962C8B-B14F-4D97-AF65-F5344CB8AC3E}">
        <p14:creationId xmlns:p14="http://schemas.microsoft.com/office/powerpoint/2010/main" val="7972363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F0D3B1A7-87A6-4693-BAE9-D41756DD45FC}"/>
              </a:ext>
            </a:extLst>
          </p:cNvPr>
          <p:cNvSpPr>
            <a:spLocks noGrp="1"/>
          </p:cNvSpPr>
          <p:nvPr>
            <p:ph type="title"/>
          </p:nvPr>
        </p:nvSpPr>
        <p:spPr/>
        <p:txBody>
          <a:bodyPr/>
          <a:lstStyle/>
          <a:p>
            <a:r>
              <a:rPr lang="zh-TW" altLang="en-US" dirty="0"/>
              <a:t>動畫版教案開發</a:t>
            </a:r>
          </a:p>
        </p:txBody>
      </p:sp>
      <p:sp>
        <p:nvSpPr>
          <p:cNvPr id="3" name="內容版面配置區 2">
            <a:extLst>
              <a:ext uri="{FF2B5EF4-FFF2-40B4-BE49-F238E27FC236}">
                <a16:creationId xmlns:a16="http://schemas.microsoft.com/office/drawing/2014/main" id="{D21B2F2C-72F6-4F6C-B33F-0E39A37B1924}"/>
              </a:ext>
            </a:extLst>
          </p:cNvPr>
          <p:cNvSpPr>
            <a:spLocks noGrp="1"/>
          </p:cNvSpPr>
          <p:nvPr>
            <p:ph idx="1"/>
          </p:nvPr>
        </p:nvSpPr>
        <p:spPr/>
        <p:txBody>
          <a:bodyPr>
            <a:normAutofit/>
          </a:bodyPr>
          <a:lstStyle/>
          <a:p>
            <a:r>
              <a:rPr lang="en-US" altLang="zh-TW" dirty="0"/>
              <a:t>2016</a:t>
            </a:r>
            <a:r>
              <a:rPr lang="zh-TW" altLang="en-US" dirty="0"/>
              <a:t> 秋季，在正規普通物理課進行（約六成學生沒有寫程式經驗）</a:t>
            </a:r>
            <a:endParaRPr lang="en-US" altLang="zh-TW" dirty="0"/>
          </a:p>
          <a:p>
            <a:pPr lvl="1"/>
            <a:r>
              <a:rPr lang="zh-TW" altLang="en-US" dirty="0"/>
              <a:t>教案僅有文字內容，沒有動畫。</a:t>
            </a:r>
            <a:endParaRPr lang="en-US" altLang="zh-TW" dirty="0"/>
          </a:p>
          <a:p>
            <a:pPr lvl="2"/>
            <a:r>
              <a:rPr lang="zh-TW" altLang="en-US" dirty="0"/>
              <a:t>此課程原本以資工、電機系為主，後來開放非物理系皆可選課</a:t>
            </a:r>
            <a:endParaRPr lang="en-US" altLang="zh-TW" dirty="0"/>
          </a:p>
          <a:p>
            <a:r>
              <a:rPr lang="en-US" altLang="zh-TW" dirty="0"/>
              <a:t>2017</a:t>
            </a:r>
            <a:r>
              <a:rPr lang="zh-TW" altLang="en-US" dirty="0"/>
              <a:t> 春季（約六成學生沒有寫程式經驗）</a:t>
            </a:r>
            <a:endParaRPr lang="en-US" altLang="zh-TW" dirty="0"/>
          </a:p>
          <a:p>
            <a:pPr lvl="1"/>
            <a:r>
              <a:rPr lang="zh-TW" altLang="en-US" dirty="0">
                <a:highlight>
                  <a:srgbClr val="FFFF00"/>
                </a:highlight>
              </a:rPr>
              <a:t>一位大一學生，從沒有任何程式經驗開始，寫出一個</a:t>
            </a:r>
            <a:r>
              <a:rPr lang="en-US" altLang="zh-TW" dirty="0">
                <a:highlight>
                  <a:srgbClr val="FFFF00"/>
                </a:highlight>
              </a:rPr>
              <a:t>【</a:t>
            </a:r>
            <a:r>
              <a:rPr lang="zh-TW" altLang="en-US" dirty="0">
                <a:highlight>
                  <a:srgbClr val="FFFF00"/>
                </a:highlight>
              </a:rPr>
              <a:t>展示球座標積分概念的動畫</a:t>
            </a:r>
            <a:r>
              <a:rPr lang="en-US" altLang="zh-TW" dirty="0">
                <a:highlight>
                  <a:srgbClr val="FFFF00"/>
                </a:highlight>
              </a:rPr>
              <a:t>】</a:t>
            </a:r>
            <a:r>
              <a:rPr lang="zh-TW" altLang="en-US" dirty="0"/>
              <a:t>，讓一位在聽過三次講解之後還要求講第四次的學生看過之後能夠了解球座標積分的概念，並且自己把結果做出來。</a:t>
            </a:r>
            <a:endParaRPr lang="en-US" altLang="zh-TW" dirty="0"/>
          </a:p>
        </p:txBody>
      </p:sp>
      <p:sp>
        <p:nvSpPr>
          <p:cNvPr id="4" name="投影片編號版面配置區 3">
            <a:extLst>
              <a:ext uri="{FF2B5EF4-FFF2-40B4-BE49-F238E27FC236}">
                <a16:creationId xmlns:a16="http://schemas.microsoft.com/office/drawing/2014/main" id="{2FDE4B50-5898-49E7-909D-32604494BCC1}"/>
              </a:ext>
            </a:extLst>
          </p:cNvPr>
          <p:cNvSpPr>
            <a:spLocks noGrp="1"/>
          </p:cNvSpPr>
          <p:nvPr>
            <p:ph type="sldNum" sz="quarter" idx="12"/>
          </p:nvPr>
        </p:nvSpPr>
        <p:spPr/>
        <p:txBody>
          <a:bodyPr/>
          <a:lstStyle/>
          <a:p>
            <a:fld id="{DF76A402-9077-4E60-AE49-D091726244A4}" type="slidenum">
              <a:rPr lang="zh-TW" altLang="en-US" smtClean="0"/>
              <a:t>21</a:t>
            </a:fld>
            <a:endParaRPr lang="zh-TW" altLang="en-US"/>
          </a:p>
        </p:txBody>
      </p:sp>
      <p:sp>
        <p:nvSpPr>
          <p:cNvPr id="5" name="日期版面配置區 4">
            <a:extLst>
              <a:ext uri="{FF2B5EF4-FFF2-40B4-BE49-F238E27FC236}">
                <a16:creationId xmlns:a16="http://schemas.microsoft.com/office/drawing/2014/main" id="{DCA884F2-F43E-4528-9012-85E9C824F201}"/>
              </a:ext>
            </a:extLst>
          </p:cNvPr>
          <p:cNvSpPr>
            <a:spLocks noGrp="1"/>
          </p:cNvSpPr>
          <p:nvPr>
            <p:ph type="dt" sz="half" idx="10"/>
          </p:nvPr>
        </p:nvSpPr>
        <p:spPr/>
        <p:txBody>
          <a:bodyPr/>
          <a:lstStyle/>
          <a:p>
            <a:r>
              <a:rPr lang="en-US" altLang="zh-TW"/>
              <a:t>2021/8/20</a:t>
            </a:r>
            <a:endParaRPr lang="zh-TW" altLang="en-US"/>
          </a:p>
        </p:txBody>
      </p:sp>
    </p:spTree>
    <p:extLst>
      <p:ext uri="{BB962C8B-B14F-4D97-AF65-F5344CB8AC3E}">
        <p14:creationId xmlns:p14="http://schemas.microsoft.com/office/powerpoint/2010/main" val="32603794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2F9C018-3557-4CA4-AD9B-25DC9D107E6C}"/>
              </a:ext>
            </a:extLst>
          </p:cNvPr>
          <p:cNvSpPr>
            <a:spLocks noGrp="1"/>
          </p:cNvSpPr>
          <p:nvPr>
            <p:ph type="title"/>
          </p:nvPr>
        </p:nvSpPr>
        <p:spPr/>
        <p:txBody>
          <a:bodyPr/>
          <a:lstStyle/>
          <a:p>
            <a:r>
              <a:rPr lang="zh-TW" altLang="en-US" dirty="0"/>
              <a:t>教案設計理念 </a:t>
            </a:r>
            <a:r>
              <a:rPr lang="en-US" altLang="zh-TW" dirty="0"/>
              <a:t>– </a:t>
            </a:r>
            <a:r>
              <a:rPr lang="zh-TW" altLang="en-US" dirty="0"/>
              <a:t>簡單、實際</a:t>
            </a:r>
          </a:p>
        </p:txBody>
      </p:sp>
      <p:sp>
        <p:nvSpPr>
          <p:cNvPr id="3" name="內容版面配置區 2">
            <a:extLst>
              <a:ext uri="{FF2B5EF4-FFF2-40B4-BE49-F238E27FC236}">
                <a16:creationId xmlns:a16="http://schemas.microsoft.com/office/drawing/2014/main" id="{7CC84269-0DE2-424B-B4DF-CA2F6BE9EE26}"/>
              </a:ext>
            </a:extLst>
          </p:cNvPr>
          <p:cNvSpPr>
            <a:spLocks noGrp="1"/>
          </p:cNvSpPr>
          <p:nvPr>
            <p:ph idx="1"/>
          </p:nvPr>
        </p:nvSpPr>
        <p:spPr/>
        <p:txBody>
          <a:bodyPr/>
          <a:lstStyle/>
          <a:p>
            <a:r>
              <a:rPr lang="zh-TW" altLang="en-US" dirty="0"/>
              <a:t>從最簡單的情況開始，並盡量貼近實際</a:t>
            </a:r>
            <a:endParaRPr lang="en-US" altLang="zh-TW" dirty="0"/>
          </a:p>
          <a:p>
            <a:pPr lvl="1"/>
            <a:r>
              <a:rPr lang="zh-TW" altLang="en-US" dirty="0"/>
              <a:t>例：拋體運動</a:t>
            </a:r>
            <a:endParaRPr lang="en-US" altLang="zh-TW" dirty="0"/>
          </a:p>
          <a:p>
            <a:pPr lvl="2"/>
            <a:r>
              <a:rPr lang="zh-TW" altLang="en-US" dirty="0"/>
              <a:t>忽略空氣阻力</a:t>
            </a:r>
            <a:endParaRPr lang="en-US" altLang="zh-TW" dirty="0"/>
          </a:p>
          <a:p>
            <a:pPr lvl="3"/>
            <a:r>
              <a:rPr lang="zh-TW" altLang="en-US" dirty="0"/>
              <a:t>確認拋物線</a:t>
            </a:r>
            <a:endParaRPr lang="en-US" altLang="zh-TW" dirty="0"/>
          </a:p>
          <a:p>
            <a:pPr lvl="2"/>
            <a:r>
              <a:rPr lang="zh-TW" altLang="en-US" dirty="0"/>
              <a:t>線性空氣阻力，使用日常生活可知的球體</a:t>
            </a:r>
            <a:endParaRPr lang="en-US" altLang="zh-TW" dirty="0"/>
          </a:p>
          <a:p>
            <a:pPr lvl="3"/>
            <a:r>
              <a:rPr lang="zh-TW" altLang="en-US" dirty="0"/>
              <a:t>和上一個例子比較</a:t>
            </a:r>
            <a:endParaRPr lang="en-US" altLang="zh-TW" dirty="0"/>
          </a:p>
          <a:p>
            <a:pPr lvl="2"/>
            <a:r>
              <a:rPr lang="zh-TW" altLang="en-US" dirty="0"/>
              <a:t>二次方空氣阻力，使用日常生活可知的球體</a:t>
            </a:r>
            <a:endParaRPr lang="en-US" altLang="zh-TW" dirty="0"/>
          </a:p>
          <a:p>
            <a:pPr lvl="3"/>
            <a:r>
              <a:rPr lang="zh-TW" altLang="en-US" dirty="0"/>
              <a:t>三個例子比較，討論哪一個較為符合日常經驗</a:t>
            </a:r>
          </a:p>
        </p:txBody>
      </p:sp>
      <p:sp>
        <p:nvSpPr>
          <p:cNvPr id="4" name="投影片編號版面配置區 3">
            <a:extLst>
              <a:ext uri="{FF2B5EF4-FFF2-40B4-BE49-F238E27FC236}">
                <a16:creationId xmlns:a16="http://schemas.microsoft.com/office/drawing/2014/main" id="{A6F5B841-0C7D-4D0E-B7DF-C3627394B77D}"/>
              </a:ext>
            </a:extLst>
          </p:cNvPr>
          <p:cNvSpPr>
            <a:spLocks noGrp="1"/>
          </p:cNvSpPr>
          <p:nvPr>
            <p:ph type="sldNum" sz="quarter" idx="12"/>
          </p:nvPr>
        </p:nvSpPr>
        <p:spPr/>
        <p:txBody>
          <a:bodyPr/>
          <a:lstStyle/>
          <a:p>
            <a:fld id="{DF76A402-9077-4E60-AE49-D091726244A4}" type="slidenum">
              <a:rPr lang="zh-TW" altLang="en-US" smtClean="0"/>
              <a:t>22</a:t>
            </a:fld>
            <a:endParaRPr lang="zh-TW" altLang="en-US"/>
          </a:p>
        </p:txBody>
      </p:sp>
      <p:sp>
        <p:nvSpPr>
          <p:cNvPr id="5" name="日期版面配置區 4">
            <a:extLst>
              <a:ext uri="{FF2B5EF4-FFF2-40B4-BE49-F238E27FC236}">
                <a16:creationId xmlns:a16="http://schemas.microsoft.com/office/drawing/2014/main" id="{719C0298-98A1-4673-84C1-771898C5BAFF}"/>
              </a:ext>
            </a:extLst>
          </p:cNvPr>
          <p:cNvSpPr>
            <a:spLocks noGrp="1"/>
          </p:cNvSpPr>
          <p:nvPr>
            <p:ph type="dt" sz="half" idx="10"/>
          </p:nvPr>
        </p:nvSpPr>
        <p:spPr/>
        <p:txBody>
          <a:bodyPr/>
          <a:lstStyle/>
          <a:p>
            <a:r>
              <a:rPr lang="en-US" altLang="zh-TW"/>
              <a:t>2021/8/20</a:t>
            </a:r>
            <a:endParaRPr lang="zh-TW" altLang="en-US"/>
          </a:p>
        </p:txBody>
      </p:sp>
    </p:spTree>
    <p:extLst>
      <p:ext uri="{BB962C8B-B14F-4D97-AF65-F5344CB8AC3E}">
        <p14:creationId xmlns:p14="http://schemas.microsoft.com/office/powerpoint/2010/main" val="28316966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2F9C018-3557-4CA4-AD9B-25DC9D107E6C}"/>
              </a:ext>
            </a:extLst>
          </p:cNvPr>
          <p:cNvSpPr>
            <a:spLocks noGrp="1"/>
          </p:cNvSpPr>
          <p:nvPr>
            <p:ph type="title"/>
          </p:nvPr>
        </p:nvSpPr>
        <p:spPr/>
        <p:txBody>
          <a:bodyPr/>
          <a:lstStyle/>
          <a:p>
            <a:r>
              <a:rPr lang="zh-TW" altLang="en-US" dirty="0"/>
              <a:t>教案設計理念 </a:t>
            </a:r>
            <a:r>
              <a:rPr lang="en-US" altLang="zh-TW" dirty="0"/>
              <a:t>– </a:t>
            </a:r>
            <a:r>
              <a:rPr lang="zh-TW" altLang="en-US" dirty="0"/>
              <a:t>抄襲、練習</a:t>
            </a:r>
          </a:p>
        </p:txBody>
      </p:sp>
      <p:sp>
        <p:nvSpPr>
          <p:cNvPr id="3" name="內容版面配置區 2">
            <a:extLst>
              <a:ext uri="{FF2B5EF4-FFF2-40B4-BE49-F238E27FC236}">
                <a16:creationId xmlns:a16="http://schemas.microsoft.com/office/drawing/2014/main" id="{7CC84269-0DE2-424B-B4DF-CA2F6BE9EE26}"/>
              </a:ext>
            </a:extLst>
          </p:cNvPr>
          <p:cNvSpPr>
            <a:spLocks noGrp="1"/>
          </p:cNvSpPr>
          <p:nvPr>
            <p:ph idx="1"/>
          </p:nvPr>
        </p:nvSpPr>
        <p:spPr/>
        <p:txBody>
          <a:bodyPr/>
          <a:lstStyle/>
          <a:p>
            <a:r>
              <a:rPr lang="zh-TW" altLang="en-US" dirty="0"/>
              <a:t>期初從</a:t>
            </a:r>
            <a:r>
              <a:rPr lang="en-US" altLang="zh-TW" dirty="0"/>
              <a:t>【</a:t>
            </a:r>
            <a:r>
              <a:rPr lang="zh-TW" altLang="en-US" dirty="0"/>
              <a:t>抄襲開始學習</a:t>
            </a:r>
            <a:r>
              <a:rPr lang="en-US" altLang="zh-TW" dirty="0"/>
              <a:t>】</a:t>
            </a:r>
            <a:r>
              <a:rPr lang="zh-TW" altLang="en-US" dirty="0"/>
              <a:t>，搭配</a:t>
            </a:r>
            <a:r>
              <a:rPr lang="en-US" altLang="zh-TW" dirty="0"/>
              <a:t>【</a:t>
            </a:r>
            <a:r>
              <a:rPr lang="zh-TW" altLang="en-US" dirty="0"/>
              <a:t>課後練習</a:t>
            </a:r>
            <a:r>
              <a:rPr lang="en-US" altLang="zh-TW" dirty="0"/>
              <a:t>】</a:t>
            </a:r>
          </a:p>
          <a:p>
            <a:pPr lvl="1"/>
            <a:r>
              <a:rPr lang="zh-TW" altLang="en-US" dirty="0"/>
              <a:t>期初的作業讓學生以</a:t>
            </a:r>
            <a:r>
              <a:rPr lang="en-US" altLang="zh-TW" dirty="0"/>
              <a:t>【</a:t>
            </a:r>
            <a:r>
              <a:rPr lang="zh-TW" altLang="en-US" dirty="0"/>
              <a:t>抄襲複製範例</a:t>
            </a:r>
            <a:r>
              <a:rPr lang="en-US" altLang="zh-TW" dirty="0"/>
              <a:t>】</a:t>
            </a:r>
            <a:r>
              <a:rPr lang="zh-TW" altLang="en-US" dirty="0"/>
              <a:t>的方式練習</a:t>
            </a:r>
            <a:endParaRPr lang="en-US" altLang="zh-TW" dirty="0"/>
          </a:p>
          <a:p>
            <a:pPr lvl="1"/>
            <a:r>
              <a:rPr lang="zh-TW" altLang="en-US" dirty="0"/>
              <a:t>範例會有</a:t>
            </a:r>
            <a:r>
              <a:rPr lang="en-US" altLang="zh-TW" dirty="0"/>
              <a:t>【</a:t>
            </a:r>
            <a:r>
              <a:rPr lang="zh-TW" altLang="en-US" dirty="0"/>
              <a:t>即時計算</a:t>
            </a:r>
            <a:r>
              <a:rPr lang="en-US" altLang="zh-TW" dirty="0"/>
              <a:t>】</a:t>
            </a:r>
            <a:r>
              <a:rPr lang="zh-TW" altLang="en-US" dirty="0"/>
              <a:t>的動畫展示結果</a:t>
            </a:r>
            <a:endParaRPr lang="en-US" altLang="zh-TW" dirty="0"/>
          </a:p>
          <a:p>
            <a:pPr lvl="1"/>
            <a:r>
              <a:rPr lang="zh-TW" altLang="en-US" dirty="0"/>
              <a:t>範例中盡可能加入清楚註解</a:t>
            </a:r>
            <a:endParaRPr lang="en-US" altLang="zh-TW" dirty="0"/>
          </a:p>
          <a:p>
            <a:pPr lvl="1"/>
            <a:r>
              <a:rPr lang="zh-TW" altLang="en-US" dirty="0"/>
              <a:t>告訴初學者</a:t>
            </a:r>
            <a:r>
              <a:rPr lang="en-US" altLang="zh-TW" dirty="0"/>
              <a:t>【</a:t>
            </a:r>
            <a:r>
              <a:rPr lang="zh-TW" altLang="en-US" dirty="0"/>
              <a:t>千萬不要複製貼上</a:t>
            </a:r>
            <a:r>
              <a:rPr lang="en-US" altLang="zh-TW" dirty="0"/>
              <a:t>】</a:t>
            </a:r>
            <a:r>
              <a:rPr lang="zh-TW" altLang="en-US" dirty="0"/>
              <a:t>，不然會錯過程式寫作的重要過程：找錯字</a:t>
            </a:r>
            <a:endParaRPr lang="en-US" altLang="zh-TW" dirty="0"/>
          </a:p>
          <a:p>
            <a:pPr lvl="2"/>
            <a:r>
              <a:rPr lang="zh-TW" altLang="en-US" dirty="0"/>
              <a:t>等到具有一定程度再複製貼上就沒有問題</a:t>
            </a:r>
            <a:endParaRPr lang="en-US" altLang="zh-TW" dirty="0"/>
          </a:p>
          <a:p>
            <a:pPr lvl="1"/>
            <a:r>
              <a:rPr lang="zh-TW" altLang="en-US" dirty="0"/>
              <a:t>搭配</a:t>
            </a:r>
            <a:r>
              <a:rPr lang="en-US" altLang="zh-TW" dirty="0"/>
              <a:t>【</a:t>
            </a:r>
            <a:r>
              <a:rPr lang="zh-TW" altLang="en-US" dirty="0"/>
              <a:t>課後練習</a:t>
            </a:r>
            <a:r>
              <a:rPr lang="en-US" altLang="zh-TW" dirty="0"/>
              <a:t>】</a:t>
            </a:r>
            <a:r>
              <a:rPr lang="zh-TW" altLang="en-US" dirty="0"/>
              <a:t>，讓學生試著自行修改程式，並習慣貼近實際</a:t>
            </a:r>
          </a:p>
        </p:txBody>
      </p:sp>
      <p:sp>
        <p:nvSpPr>
          <p:cNvPr id="4" name="投影片編號版面配置區 3">
            <a:extLst>
              <a:ext uri="{FF2B5EF4-FFF2-40B4-BE49-F238E27FC236}">
                <a16:creationId xmlns:a16="http://schemas.microsoft.com/office/drawing/2014/main" id="{C0A9B7B6-BBD0-40F9-89CC-8C2E93D2506B}"/>
              </a:ext>
            </a:extLst>
          </p:cNvPr>
          <p:cNvSpPr>
            <a:spLocks noGrp="1"/>
          </p:cNvSpPr>
          <p:nvPr>
            <p:ph type="sldNum" sz="quarter" idx="12"/>
          </p:nvPr>
        </p:nvSpPr>
        <p:spPr/>
        <p:txBody>
          <a:bodyPr/>
          <a:lstStyle/>
          <a:p>
            <a:fld id="{DF76A402-9077-4E60-AE49-D091726244A4}" type="slidenum">
              <a:rPr lang="zh-TW" altLang="en-US" smtClean="0"/>
              <a:t>23</a:t>
            </a:fld>
            <a:endParaRPr lang="zh-TW" altLang="en-US"/>
          </a:p>
        </p:txBody>
      </p:sp>
      <p:sp>
        <p:nvSpPr>
          <p:cNvPr id="5" name="日期版面配置區 4">
            <a:extLst>
              <a:ext uri="{FF2B5EF4-FFF2-40B4-BE49-F238E27FC236}">
                <a16:creationId xmlns:a16="http://schemas.microsoft.com/office/drawing/2014/main" id="{2A203423-AAA1-45C0-9618-478D2B49366C}"/>
              </a:ext>
            </a:extLst>
          </p:cNvPr>
          <p:cNvSpPr>
            <a:spLocks noGrp="1"/>
          </p:cNvSpPr>
          <p:nvPr>
            <p:ph type="dt" sz="half" idx="10"/>
          </p:nvPr>
        </p:nvSpPr>
        <p:spPr/>
        <p:txBody>
          <a:bodyPr/>
          <a:lstStyle/>
          <a:p>
            <a:r>
              <a:rPr lang="en-US" altLang="zh-TW"/>
              <a:t>2021/8/20</a:t>
            </a:r>
            <a:endParaRPr lang="zh-TW" altLang="en-US"/>
          </a:p>
        </p:txBody>
      </p:sp>
    </p:spTree>
    <p:extLst>
      <p:ext uri="{BB962C8B-B14F-4D97-AF65-F5344CB8AC3E}">
        <p14:creationId xmlns:p14="http://schemas.microsoft.com/office/powerpoint/2010/main" val="34098800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2F9C018-3557-4CA4-AD9B-25DC9D107E6C}"/>
              </a:ext>
            </a:extLst>
          </p:cNvPr>
          <p:cNvSpPr>
            <a:spLocks noGrp="1"/>
          </p:cNvSpPr>
          <p:nvPr>
            <p:ph type="title"/>
          </p:nvPr>
        </p:nvSpPr>
        <p:spPr/>
        <p:txBody>
          <a:bodyPr>
            <a:normAutofit/>
          </a:bodyPr>
          <a:lstStyle/>
          <a:p>
            <a:r>
              <a:rPr lang="zh-TW" altLang="en-US" dirty="0"/>
              <a:t>教案介紹 </a:t>
            </a:r>
            <a:r>
              <a:rPr lang="en-US" altLang="zh-TW" dirty="0"/>
              <a:t>– </a:t>
            </a:r>
            <a:r>
              <a:rPr lang="zh-TW" altLang="en-US" dirty="0"/>
              <a:t>力學</a:t>
            </a:r>
            <a:endParaRPr lang="zh-TW" altLang="en-US" sz="2000" dirty="0"/>
          </a:p>
        </p:txBody>
      </p:sp>
      <p:sp>
        <p:nvSpPr>
          <p:cNvPr id="3" name="內容版面配置區 2">
            <a:extLst>
              <a:ext uri="{FF2B5EF4-FFF2-40B4-BE49-F238E27FC236}">
                <a16:creationId xmlns:a16="http://schemas.microsoft.com/office/drawing/2014/main" id="{7CC84269-0DE2-424B-B4DF-CA2F6BE9EE26}"/>
              </a:ext>
            </a:extLst>
          </p:cNvPr>
          <p:cNvSpPr>
            <a:spLocks noGrp="1"/>
          </p:cNvSpPr>
          <p:nvPr>
            <p:ph idx="1"/>
          </p:nvPr>
        </p:nvSpPr>
        <p:spPr/>
        <p:txBody>
          <a:bodyPr>
            <a:normAutofit/>
          </a:bodyPr>
          <a:lstStyle/>
          <a:p>
            <a:r>
              <a:rPr lang="zh-TW" altLang="en-US" sz="3200" b="1" dirty="0"/>
              <a:t>力學：</a:t>
            </a:r>
            <a:endParaRPr lang="en-US" altLang="zh-TW" sz="3200" b="1" dirty="0"/>
          </a:p>
          <a:p>
            <a:r>
              <a:rPr lang="en-US" altLang="zh-TW" dirty="0">
                <a:hlinkClick r:id="rId2"/>
              </a:rPr>
              <a:t> </a:t>
            </a:r>
            <a:r>
              <a:rPr lang="en-US" altLang="zh-TW" sz="2400" dirty="0">
                <a:hlinkClick r:id="rId2"/>
              </a:rPr>
              <a:t>http://faculty.ndhu.edu.tw/~wcy2/wcy2.SimForFun.html</a:t>
            </a:r>
            <a:endParaRPr lang="en-US" altLang="zh-TW" sz="2400" dirty="0"/>
          </a:p>
        </p:txBody>
      </p:sp>
      <p:sp>
        <p:nvSpPr>
          <p:cNvPr id="5" name="投影片編號版面配置區 4">
            <a:extLst>
              <a:ext uri="{FF2B5EF4-FFF2-40B4-BE49-F238E27FC236}">
                <a16:creationId xmlns:a16="http://schemas.microsoft.com/office/drawing/2014/main" id="{2C02DB46-F476-4555-8D9E-DC3F74440BB0}"/>
              </a:ext>
            </a:extLst>
          </p:cNvPr>
          <p:cNvSpPr>
            <a:spLocks noGrp="1"/>
          </p:cNvSpPr>
          <p:nvPr>
            <p:ph type="sldNum" sz="quarter" idx="12"/>
          </p:nvPr>
        </p:nvSpPr>
        <p:spPr/>
        <p:txBody>
          <a:bodyPr/>
          <a:lstStyle/>
          <a:p>
            <a:fld id="{DF76A402-9077-4E60-AE49-D091726244A4}" type="slidenum">
              <a:rPr lang="zh-TW" altLang="en-US" smtClean="0"/>
              <a:t>24</a:t>
            </a:fld>
            <a:endParaRPr lang="zh-TW" altLang="en-US"/>
          </a:p>
        </p:txBody>
      </p:sp>
      <p:sp>
        <p:nvSpPr>
          <p:cNvPr id="6" name="日期版面配置區 5">
            <a:extLst>
              <a:ext uri="{FF2B5EF4-FFF2-40B4-BE49-F238E27FC236}">
                <a16:creationId xmlns:a16="http://schemas.microsoft.com/office/drawing/2014/main" id="{53FC3D49-EB1B-4C58-B1B0-F8262CFA70D7}"/>
              </a:ext>
            </a:extLst>
          </p:cNvPr>
          <p:cNvSpPr>
            <a:spLocks noGrp="1"/>
          </p:cNvSpPr>
          <p:nvPr>
            <p:ph type="dt" sz="half" idx="10"/>
          </p:nvPr>
        </p:nvSpPr>
        <p:spPr/>
        <p:txBody>
          <a:bodyPr/>
          <a:lstStyle/>
          <a:p>
            <a:r>
              <a:rPr lang="en-US" altLang="zh-TW"/>
              <a:t>2021/8/20</a:t>
            </a:r>
            <a:endParaRPr lang="zh-TW" altLang="en-US"/>
          </a:p>
        </p:txBody>
      </p:sp>
      <p:pic>
        <p:nvPicPr>
          <p:cNvPr id="7" name="圖片 6">
            <a:extLst>
              <a:ext uri="{FF2B5EF4-FFF2-40B4-BE49-F238E27FC236}">
                <a16:creationId xmlns:a16="http://schemas.microsoft.com/office/drawing/2014/main" id="{CF9E06A0-B8EA-43E2-9C93-BB60E3CF081D}"/>
              </a:ext>
            </a:extLst>
          </p:cNvPr>
          <p:cNvPicPr>
            <a:picLocks noChangeAspect="1"/>
          </p:cNvPicPr>
          <p:nvPr/>
        </p:nvPicPr>
        <p:blipFill>
          <a:blip r:embed="rId3"/>
          <a:stretch>
            <a:fillRect/>
          </a:stretch>
        </p:blipFill>
        <p:spPr>
          <a:xfrm>
            <a:off x="5149700" y="3508395"/>
            <a:ext cx="2207032" cy="2272328"/>
          </a:xfrm>
          <a:prstGeom prst="rect">
            <a:avLst/>
          </a:prstGeom>
        </p:spPr>
      </p:pic>
    </p:spTree>
    <p:extLst>
      <p:ext uri="{BB962C8B-B14F-4D97-AF65-F5344CB8AC3E}">
        <p14:creationId xmlns:p14="http://schemas.microsoft.com/office/powerpoint/2010/main" val="19318848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2F9C018-3557-4CA4-AD9B-25DC9D107E6C}"/>
              </a:ext>
            </a:extLst>
          </p:cNvPr>
          <p:cNvSpPr>
            <a:spLocks noGrp="1"/>
          </p:cNvSpPr>
          <p:nvPr>
            <p:ph type="title"/>
          </p:nvPr>
        </p:nvSpPr>
        <p:spPr/>
        <p:txBody>
          <a:bodyPr>
            <a:normAutofit/>
          </a:bodyPr>
          <a:lstStyle/>
          <a:p>
            <a:r>
              <a:rPr lang="zh-TW" altLang="en-US" dirty="0"/>
              <a:t>教案介紹 </a:t>
            </a:r>
            <a:r>
              <a:rPr lang="en-US" altLang="zh-TW" dirty="0"/>
              <a:t>– </a:t>
            </a:r>
            <a:r>
              <a:rPr lang="zh-TW" altLang="en-US" dirty="0"/>
              <a:t>力學</a:t>
            </a:r>
            <a:br>
              <a:rPr lang="en-US" altLang="zh-TW" dirty="0"/>
            </a:br>
            <a:r>
              <a:rPr lang="en-US" altLang="zh-TW" sz="2000" dirty="0">
                <a:hlinkClick r:id="rId2"/>
              </a:rPr>
              <a:t>http://faculty.ndhu.edu.tw/~wcy2/wcy2.SimForFun.html</a:t>
            </a:r>
            <a:endParaRPr lang="zh-TW" altLang="en-US" sz="2000" dirty="0"/>
          </a:p>
        </p:txBody>
      </p:sp>
      <p:sp>
        <p:nvSpPr>
          <p:cNvPr id="3" name="內容版面配置區 2">
            <a:extLst>
              <a:ext uri="{FF2B5EF4-FFF2-40B4-BE49-F238E27FC236}">
                <a16:creationId xmlns:a16="http://schemas.microsoft.com/office/drawing/2014/main" id="{7CC84269-0DE2-424B-B4DF-CA2F6BE9EE26}"/>
              </a:ext>
            </a:extLst>
          </p:cNvPr>
          <p:cNvSpPr>
            <a:spLocks noGrp="1"/>
          </p:cNvSpPr>
          <p:nvPr>
            <p:ph idx="1"/>
          </p:nvPr>
        </p:nvSpPr>
        <p:spPr/>
        <p:txBody>
          <a:bodyPr>
            <a:normAutofit/>
          </a:bodyPr>
          <a:lstStyle/>
          <a:p>
            <a:r>
              <a:rPr lang="zh-TW" altLang="en-US" dirty="0"/>
              <a:t>注意事項：</a:t>
            </a:r>
            <a:endParaRPr lang="en-US" altLang="zh-TW" dirty="0"/>
          </a:p>
          <a:p>
            <a:pPr lvl="1"/>
            <a:r>
              <a:rPr lang="zh-TW" altLang="en-US" sz="2000" dirty="0"/>
              <a:t>內容分段顯示／隱藏</a:t>
            </a:r>
            <a:endParaRPr lang="en-US" altLang="zh-TW" sz="2000" dirty="0"/>
          </a:p>
          <a:p>
            <a:pPr lvl="2"/>
            <a:r>
              <a:rPr lang="zh-TW" altLang="en-US" sz="2000" dirty="0"/>
              <a:t>點擊</a:t>
            </a:r>
            <a:r>
              <a:rPr lang="en-US" altLang="zh-TW" sz="2000" dirty="0"/>
              <a:t>【</a:t>
            </a:r>
            <a:r>
              <a:rPr lang="zh-TW" altLang="en-US" sz="2000" dirty="0"/>
              <a:t>標題</a:t>
            </a:r>
            <a:r>
              <a:rPr lang="en-US" altLang="zh-TW" sz="2000" dirty="0"/>
              <a:t>】</a:t>
            </a:r>
            <a:r>
              <a:rPr lang="zh-TW" altLang="en-US" sz="2000" dirty="0"/>
              <a:t>可顯示／隱藏內容</a:t>
            </a:r>
            <a:endParaRPr lang="en-US" altLang="zh-TW" sz="2000" dirty="0"/>
          </a:p>
          <a:p>
            <a:pPr lvl="1"/>
            <a:r>
              <a:rPr lang="zh-TW" altLang="en-US" sz="2000" dirty="0"/>
              <a:t>第一次使用可能需要一些時間下載</a:t>
            </a:r>
            <a:r>
              <a:rPr lang="en-US" altLang="zh-TW" sz="2000" dirty="0"/>
              <a:t>【</a:t>
            </a:r>
            <a:r>
              <a:rPr lang="en-US" altLang="zh-TW" sz="2000" dirty="0" err="1"/>
              <a:t>LaTex</a:t>
            </a:r>
            <a:r>
              <a:rPr lang="zh-TW" altLang="en-US" sz="2000" dirty="0"/>
              <a:t>數學式外掛</a:t>
            </a:r>
            <a:r>
              <a:rPr lang="en-US" altLang="zh-TW" sz="2000" dirty="0"/>
              <a:t>】 </a:t>
            </a:r>
            <a:r>
              <a:rPr lang="zh-TW" altLang="en-US" sz="2000" dirty="0"/>
              <a:t>及</a:t>
            </a:r>
            <a:r>
              <a:rPr lang="en-US" altLang="zh-TW" sz="2000" dirty="0"/>
              <a:t>【3D</a:t>
            </a:r>
            <a:r>
              <a:rPr lang="zh-TW" altLang="en-US" sz="2000" dirty="0"/>
              <a:t>繪圖外掛</a:t>
            </a:r>
            <a:r>
              <a:rPr lang="en-US" altLang="zh-TW" sz="2000" dirty="0"/>
              <a:t>】</a:t>
            </a:r>
          </a:p>
          <a:p>
            <a:pPr lvl="1"/>
            <a:r>
              <a:rPr lang="zh-TW" altLang="en-US" sz="2000" dirty="0"/>
              <a:t>部分教案有</a:t>
            </a:r>
            <a:r>
              <a:rPr lang="en-US" altLang="zh-TW" sz="2000" dirty="0"/>
              <a:t>【</a:t>
            </a:r>
            <a:r>
              <a:rPr lang="zh-TW" altLang="en-US" sz="2000" dirty="0"/>
              <a:t>新手提示</a:t>
            </a:r>
            <a:r>
              <a:rPr lang="en-US" altLang="zh-TW" sz="2000" dirty="0"/>
              <a:t>】</a:t>
            </a:r>
          </a:p>
          <a:p>
            <a:pPr lvl="1"/>
            <a:r>
              <a:rPr lang="zh-TW" altLang="en-US" sz="2000" dirty="0"/>
              <a:t>下方為即時計算演示區（</a:t>
            </a:r>
            <a:r>
              <a:rPr lang="en-US" altLang="zh-TW" sz="2000" dirty="0"/>
              <a:t>3D</a:t>
            </a:r>
            <a:r>
              <a:rPr lang="zh-TW" altLang="en-US" sz="2000" dirty="0"/>
              <a:t>繪圖）</a:t>
            </a:r>
            <a:endParaRPr lang="en-US" altLang="zh-TW" sz="2000" dirty="0"/>
          </a:p>
          <a:p>
            <a:pPr lvl="2"/>
            <a:r>
              <a:rPr lang="zh-TW" altLang="en-US" sz="2000" dirty="0"/>
              <a:t>點擊左上角</a:t>
            </a:r>
            <a:r>
              <a:rPr lang="en-US" altLang="zh-TW" sz="2000" dirty="0"/>
              <a:t>【Start】</a:t>
            </a:r>
            <a:r>
              <a:rPr lang="zh-TW" altLang="en-US" sz="2000" dirty="0"/>
              <a:t>可開始即時模擬動畫，</a:t>
            </a:r>
            <a:r>
              <a:rPr lang="en-US" altLang="zh-TW" sz="2000" dirty="0"/>
              <a:t>【Stop】</a:t>
            </a:r>
            <a:r>
              <a:rPr lang="zh-TW" altLang="en-US" sz="2000" dirty="0"/>
              <a:t>即可停止</a:t>
            </a:r>
            <a:endParaRPr lang="en-US" altLang="zh-TW" sz="2000" dirty="0"/>
          </a:p>
          <a:p>
            <a:pPr lvl="2"/>
            <a:r>
              <a:rPr lang="zh-TW" altLang="en-US" sz="2000" dirty="0"/>
              <a:t>取消勾選右方</a:t>
            </a:r>
            <a:r>
              <a:rPr lang="en-US" altLang="zh-TW" sz="2000" dirty="0"/>
              <a:t>【Auto CPF】</a:t>
            </a:r>
            <a:r>
              <a:rPr lang="zh-TW" altLang="en-US" sz="2000" dirty="0"/>
              <a:t>會以大約</a:t>
            </a:r>
            <a:r>
              <a:rPr lang="en-US" altLang="zh-TW" sz="2000" dirty="0"/>
              <a:t>【</a:t>
            </a:r>
            <a:r>
              <a:rPr lang="zh-TW" altLang="en-US" sz="2000" dirty="0"/>
              <a:t>每秒 </a:t>
            </a:r>
            <a:r>
              <a:rPr lang="en-US" altLang="zh-TW" sz="2000" dirty="0"/>
              <a:t>60 </a:t>
            </a:r>
            <a:r>
              <a:rPr lang="zh-TW" altLang="en-US" sz="2000" dirty="0"/>
              <a:t>次</a:t>
            </a:r>
            <a:r>
              <a:rPr lang="en-US" altLang="zh-TW" sz="2000" dirty="0"/>
              <a:t>】</a:t>
            </a:r>
            <a:r>
              <a:rPr lang="zh-TW" altLang="en-US" sz="2000" dirty="0"/>
              <a:t>的頻率進行計算與畫面更新</a:t>
            </a:r>
            <a:endParaRPr lang="en-US" altLang="zh-TW" sz="2000" dirty="0"/>
          </a:p>
          <a:p>
            <a:pPr lvl="2"/>
            <a:r>
              <a:rPr lang="zh-TW" altLang="en-US" sz="2000" dirty="0"/>
              <a:t>勾選</a:t>
            </a:r>
            <a:r>
              <a:rPr lang="en-US" altLang="zh-TW" sz="2000" dirty="0"/>
              <a:t>【Auto CPF】</a:t>
            </a:r>
            <a:r>
              <a:rPr lang="zh-TW" altLang="en-US" sz="2000" dirty="0"/>
              <a:t>則會根據電腦速度盡量以最大的頻率計算</a:t>
            </a:r>
            <a:endParaRPr lang="en-US" altLang="zh-TW" sz="2000" dirty="0"/>
          </a:p>
          <a:p>
            <a:pPr lvl="2"/>
            <a:r>
              <a:rPr lang="zh-TW" altLang="en-US" sz="2000" dirty="0"/>
              <a:t>各參數可隨意調整，點擊</a:t>
            </a:r>
            <a:r>
              <a:rPr lang="en-US" altLang="zh-TW" sz="2000" dirty="0"/>
              <a:t>【Reset】</a:t>
            </a:r>
            <a:r>
              <a:rPr lang="zh-TW" altLang="en-US" sz="2000" dirty="0"/>
              <a:t>可重新載入參數計算</a:t>
            </a:r>
            <a:endParaRPr lang="en-US" altLang="zh-TW" sz="2000" dirty="0"/>
          </a:p>
        </p:txBody>
      </p:sp>
      <p:pic>
        <p:nvPicPr>
          <p:cNvPr id="4" name="圖片 3">
            <a:extLst>
              <a:ext uri="{FF2B5EF4-FFF2-40B4-BE49-F238E27FC236}">
                <a16:creationId xmlns:a16="http://schemas.microsoft.com/office/drawing/2014/main" id="{F331C856-D0C5-44C4-BB1E-C0B6CB61CF44}"/>
              </a:ext>
            </a:extLst>
          </p:cNvPr>
          <p:cNvPicPr>
            <a:picLocks noChangeAspect="1"/>
          </p:cNvPicPr>
          <p:nvPr/>
        </p:nvPicPr>
        <p:blipFill>
          <a:blip r:embed="rId3"/>
          <a:stretch>
            <a:fillRect/>
          </a:stretch>
        </p:blipFill>
        <p:spPr>
          <a:xfrm>
            <a:off x="10035768" y="723160"/>
            <a:ext cx="1019086" cy="1049236"/>
          </a:xfrm>
          <a:prstGeom prst="rect">
            <a:avLst/>
          </a:prstGeom>
        </p:spPr>
      </p:pic>
      <p:sp>
        <p:nvSpPr>
          <p:cNvPr id="5" name="投影片編號版面配置區 4">
            <a:extLst>
              <a:ext uri="{FF2B5EF4-FFF2-40B4-BE49-F238E27FC236}">
                <a16:creationId xmlns:a16="http://schemas.microsoft.com/office/drawing/2014/main" id="{2C02DB46-F476-4555-8D9E-DC3F74440BB0}"/>
              </a:ext>
            </a:extLst>
          </p:cNvPr>
          <p:cNvSpPr>
            <a:spLocks noGrp="1"/>
          </p:cNvSpPr>
          <p:nvPr>
            <p:ph type="sldNum" sz="quarter" idx="12"/>
          </p:nvPr>
        </p:nvSpPr>
        <p:spPr/>
        <p:txBody>
          <a:bodyPr/>
          <a:lstStyle/>
          <a:p>
            <a:fld id="{DF76A402-9077-4E60-AE49-D091726244A4}" type="slidenum">
              <a:rPr lang="zh-TW" altLang="en-US" smtClean="0"/>
              <a:t>25</a:t>
            </a:fld>
            <a:endParaRPr lang="zh-TW" altLang="en-US"/>
          </a:p>
        </p:txBody>
      </p:sp>
      <p:sp>
        <p:nvSpPr>
          <p:cNvPr id="6" name="日期版面配置區 5">
            <a:extLst>
              <a:ext uri="{FF2B5EF4-FFF2-40B4-BE49-F238E27FC236}">
                <a16:creationId xmlns:a16="http://schemas.microsoft.com/office/drawing/2014/main" id="{53FC3D49-EB1B-4C58-B1B0-F8262CFA70D7}"/>
              </a:ext>
            </a:extLst>
          </p:cNvPr>
          <p:cNvSpPr>
            <a:spLocks noGrp="1"/>
          </p:cNvSpPr>
          <p:nvPr>
            <p:ph type="dt" sz="half" idx="10"/>
          </p:nvPr>
        </p:nvSpPr>
        <p:spPr/>
        <p:txBody>
          <a:bodyPr/>
          <a:lstStyle/>
          <a:p>
            <a:r>
              <a:rPr lang="en-US" altLang="zh-TW"/>
              <a:t>2021/8/20</a:t>
            </a:r>
            <a:endParaRPr lang="zh-TW" altLang="en-US"/>
          </a:p>
        </p:txBody>
      </p:sp>
    </p:spTree>
    <p:extLst>
      <p:ext uri="{BB962C8B-B14F-4D97-AF65-F5344CB8AC3E}">
        <p14:creationId xmlns:p14="http://schemas.microsoft.com/office/powerpoint/2010/main" val="37655979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2F9C018-3557-4CA4-AD9B-25DC9D107E6C}"/>
              </a:ext>
            </a:extLst>
          </p:cNvPr>
          <p:cNvSpPr>
            <a:spLocks noGrp="1"/>
          </p:cNvSpPr>
          <p:nvPr>
            <p:ph type="title"/>
          </p:nvPr>
        </p:nvSpPr>
        <p:spPr/>
        <p:txBody>
          <a:bodyPr>
            <a:normAutofit/>
          </a:bodyPr>
          <a:lstStyle/>
          <a:p>
            <a:r>
              <a:rPr lang="zh-TW" altLang="en-US" dirty="0"/>
              <a:t>教案介紹 </a:t>
            </a:r>
            <a:r>
              <a:rPr lang="en-US" altLang="zh-TW" dirty="0"/>
              <a:t>– </a:t>
            </a:r>
            <a:r>
              <a:rPr lang="zh-TW" altLang="en-US" dirty="0"/>
              <a:t>力學</a:t>
            </a:r>
            <a:br>
              <a:rPr lang="en-US" altLang="zh-TW" dirty="0"/>
            </a:br>
            <a:r>
              <a:rPr lang="en-US" altLang="zh-TW" sz="2000" dirty="0">
                <a:hlinkClick r:id="rId2"/>
              </a:rPr>
              <a:t>http://faculty.ndhu.edu.tw/~wcy2/wcy2.SimForFun.html</a:t>
            </a:r>
            <a:endParaRPr lang="zh-TW" altLang="en-US" sz="2000" dirty="0"/>
          </a:p>
        </p:txBody>
      </p:sp>
      <p:sp>
        <p:nvSpPr>
          <p:cNvPr id="3" name="內容版面配置區 2">
            <a:extLst>
              <a:ext uri="{FF2B5EF4-FFF2-40B4-BE49-F238E27FC236}">
                <a16:creationId xmlns:a16="http://schemas.microsoft.com/office/drawing/2014/main" id="{7CC84269-0DE2-424B-B4DF-CA2F6BE9EE26}"/>
              </a:ext>
            </a:extLst>
          </p:cNvPr>
          <p:cNvSpPr>
            <a:spLocks noGrp="1"/>
          </p:cNvSpPr>
          <p:nvPr>
            <p:ph idx="1"/>
          </p:nvPr>
        </p:nvSpPr>
        <p:spPr/>
        <p:txBody>
          <a:bodyPr>
            <a:normAutofit/>
          </a:bodyPr>
          <a:lstStyle/>
          <a:p>
            <a:r>
              <a:rPr lang="zh-TW" altLang="en-US" dirty="0"/>
              <a:t>最簡單的例子：</a:t>
            </a:r>
            <a:r>
              <a:rPr lang="zh-TW" altLang="en-US" b="1" dirty="0"/>
              <a:t>拋體運動</a:t>
            </a:r>
            <a:endParaRPr lang="en-US" altLang="zh-TW" b="1" dirty="0"/>
          </a:p>
          <a:p>
            <a:pPr lvl="1"/>
            <a:r>
              <a:rPr lang="zh-TW" altLang="en-US" sz="2000" b="1" dirty="0"/>
              <a:t>無空氣阻力</a:t>
            </a:r>
            <a:endParaRPr lang="en-US" altLang="zh-TW" sz="2000" b="1" dirty="0"/>
          </a:p>
          <a:p>
            <a:pPr lvl="2"/>
            <a:r>
              <a:rPr lang="zh-TW" altLang="en-US" sz="2000" dirty="0"/>
              <a:t>檢驗拋物線、檢驗 </a:t>
            </a:r>
            <a:r>
              <a:rPr lang="en-US" altLang="zh-TW" sz="2000" dirty="0"/>
              <a:t>45</a:t>
            </a:r>
            <a:r>
              <a:rPr lang="zh-TW" altLang="en-US" sz="2000" dirty="0"/>
              <a:t> 度拋射最遠</a:t>
            </a:r>
            <a:endParaRPr lang="en-US" altLang="zh-TW" sz="2000" dirty="0"/>
          </a:p>
          <a:p>
            <a:pPr lvl="2"/>
            <a:r>
              <a:rPr lang="zh-TW" altLang="en-US" sz="2000" dirty="0"/>
              <a:t>計算鉛球拋射最遠的角度</a:t>
            </a:r>
            <a:endParaRPr lang="en-US" altLang="zh-TW" sz="2000" dirty="0"/>
          </a:p>
          <a:p>
            <a:pPr lvl="1"/>
            <a:r>
              <a:rPr lang="zh-TW" altLang="en-US" sz="2000" b="1" dirty="0"/>
              <a:t>線性</a:t>
            </a:r>
            <a:r>
              <a:rPr lang="zh-TW" altLang="en-US" sz="2000" b="1" dirty="0">
                <a:hlinkClick r:id="rId3"/>
              </a:rPr>
              <a:t>空氣阻力</a:t>
            </a:r>
            <a:endParaRPr lang="en-US" altLang="zh-TW" sz="2000" b="1" dirty="0"/>
          </a:p>
          <a:p>
            <a:pPr lvl="2"/>
            <a:r>
              <a:rPr lang="zh-TW" altLang="en-US" sz="2000" dirty="0"/>
              <a:t>以日常生活中可見的球體計算，和</a:t>
            </a:r>
            <a:r>
              <a:rPr lang="en-US" altLang="zh-TW" sz="2000" dirty="0"/>
              <a:t>【</a:t>
            </a:r>
            <a:r>
              <a:rPr lang="zh-TW" altLang="en-US" sz="2000" dirty="0"/>
              <a:t>無空氣阻力</a:t>
            </a:r>
            <a:r>
              <a:rPr lang="en-US" altLang="zh-TW" sz="2000" dirty="0"/>
              <a:t>】</a:t>
            </a:r>
            <a:r>
              <a:rPr lang="zh-TW" altLang="en-US" sz="2000" dirty="0"/>
              <a:t>情況比較</a:t>
            </a:r>
            <a:endParaRPr lang="en-US" altLang="zh-TW" sz="2000" dirty="0"/>
          </a:p>
          <a:p>
            <a:pPr lvl="1"/>
            <a:r>
              <a:rPr lang="zh-TW" altLang="en-US" sz="2000" b="1" dirty="0"/>
              <a:t>二次方</a:t>
            </a:r>
            <a:r>
              <a:rPr lang="zh-TW" altLang="en-US" sz="2000" b="1" dirty="0">
                <a:hlinkClick r:id="rId3"/>
              </a:rPr>
              <a:t>空氣阻力</a:t>
            </a:r>
            <a:endParaRPr lang="en-US" altLang="zh-TW" sz="2000" b="1" dirty="0"/>
          </a:p>
          <a:p>
            <a:pPr lvl="2"/>
            <a:r>
              <a:rPr lang="zh-TW" altLang="en-US" sz="2000" dirty="0"/>
              <a:t>以日常生活中可見的球體計算，和上述兩種情況比較</a:t>
            </a:r>
            <a:endParaRPr lang="zh-TW" altLang="en-US" sz="2000" b="1" dirty="0"/>
          </a:p>
        </p:txBody>
      </p:sp>
      <p:pic>
        <p:nvPicPr>
          <p:cNvPr id="4" name="圖片 3">
            <a:extLst>
              <a:ext uri="{FF2B5EF4-FFF2-40B4-BE49-F238E27FC236}">
                <a16:creationId xmlns:a16="http://schemas.microsoft.com/office/drawing/2014/main" id="{F331C856-D0C5-44C4-BB1E-C0B6CB61CF44}"/>
              </a:ext>
            </a:extLst>
          </p:cNvPr>
          <p:cNvPicPr>
            <a:picLocks noChangeAspect="1"/>
          </p:cNvPicPr>
          <p:nvPr/>
        </p:nvPicPr>
        <p:blipFill>
          <a:blip r:embed="rId4"/>
          <a:stretch>
            <a:fillRect/>
          </a:stretch>
        </p:blipFill>
        <p:spPr>
          <a:xfrm>
            <a:off x="10035768" y="723160"/>
            <a:ext cx="1019086" cy="1049236"/>
          </a:xfrm>
          <a:prstGeom prst="rect">
            <a:avLst/>
          </a:prstGeom>
        </p:spPr>
      </p:pic>
      <p:sp>
        <p:nvSpPr>
          <p:cNvPr id="5" name="投影片編號版面配置區 4">
            <a:extLst>
              <a:ext uri="{FF2B5EF4-FFF2-40B4-BE49-F238E27FC236}">
                <a16:creationId xmlns:a16="http://schemas.microsoft.com/office/drawing/2014/main" id="{42DCB9CF-31DB-4807-B934-FCADE21D8282}"/>
              </a:ext>
            </a:extLst>
          </p:cNvPr>
          <p:cNvSpPr>
            <a:spLocks noGrp="1"/>
          </p:cNvSpPr>
          <p:nvPr>
            <p:ph type="sldNum" sz="quarter" idx="12"/>
          </p:nvPr>
        </p:nvSpPr>
        <p:spPr/>
        <p:txBody>
          <a:bodyPr/>
          <a:lstStyle/>
          <a:p>
            <a:fld id="{DF76A402-9077-4E60-AE49-D091726244A4}" type="slidenum">
              <a:rPr lang="zh-TW" altLang="en-US" smtClean="0"/>
              <a:t>26</a:t>
            </a:fld>
            <a:endParaRPr lang="zh-TW" altLang="en-US"/>
          </a:p>
        </p:txBody>
      </p:sp>
      <p:sp>
        <p:nvSpPr>
          <p:cNvPr id="6" name="日期版面配置區 5">
            <a:extLst>
              <a:ext uri="{FF2B5EF4-FFF2-40B4-BE49-F238E27FC236}">
                <a16:creationId xmlns:a16="http://schemas.microsoft.com/office/drawing/2014/main" id="{53232712-4A81-4103-90D1-D6E08384DB16}"/>
              </a:ext>
            </a:extLst>
          </p:cNvPr>
          <p:cNvSpPr>
            <a:spLocks noGrp="1"/>
          </p:cNvSpPr>
          <p:nvPr>
            <p:ph type="dt" sz="half" idx="10"/>
          </p:nvPr>
        </p:nvSpPr>
        <p:spPr/>
        <p:txBody>
          <a:bodyPr/>
          <a:lstStyle/>
          <a:p>
            <a:r>
              <a:rPr lang="en-US" altLang="zh-TW"/>
              <a:t>2021/8/20</a:t>
            </a:r>
            <a:endParaRPr lang="zh-TW" altLang="en-US"/>
          </a:p>
        </p:txBody>
      </p:sp>
    </p:spTree>
    <p:extLst>
      <p:ext uri="{BB962C8B-B14F-4D97-AF65-F5344CB8AC3E}">
        <p14:creationId xmlns:p14="http://schemas.microsoft.com/office/powerpoint/2010/main" val="41124810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2F9C018-3557-4CA4-AD9B-25DC9D107E6C}"/>
              </a:ext>
            </a:extLst>
          </p:cNvPr>
          <p:cNvSpPr>
            <a:spLocks noGrp="1"/>
          </p:cNvSpPr>
          <p:nvPr>
            <p:ph type="title"/>
          </p:nvPr>
        </p:nvSpPr>
        <p:spPr/>
        <p:txBody>
          <a:bodyPr>
            <a:normAutofit/>
          </a:bodyPr>
          <a:lstStyle/>
          <a:p>
            <a:r>
              <a:rPr lang="zh-TW" altLang="en-US" dirty="0"/>
              <a:t>教案介紹 </a:t>
            </a:r>
            <a:r>
              <a:rPr lang="en-US" altLang="zh-TW" dirty="0"/>
              <a:t>– </a:t>
            </a:r>
            <a:r>
              <a:rPr lang="zh-TW" altLang="en-US" dirty="0"/>
              <a:t>力學</a:t>
            </a:r>
            <a:br>
              <a:rPr lang="en-US" altLang="zh-TW" dirty="0"/>
            </a:br>
            <a:r>
              <a:rPr lang="en-US" altLang="zh-TW" sz="2000" dirty="0">
                <a:hlinkClick r:id="rId2"/>
              </a:rPr>
              <a:t>http://faculty.ndhu.edu.tw/~wcy2/wcy2.SimForFun.html</a:t>
            </a:r>
            <a:endParaRPr lang="zh-TW" altLang="en-US" sz="2000" dirty="0"/>
          </a:p>
        </p:txBody>
      </p:sp>
      <p:pic>
        <p:nvPicPr>
          <p:cNvPr id="4" name="圖片 3">
            <a:extLst>
              <a:ext uri="{FF2B5EF4-FFF2-40B4-BE49-F238E27FC236}">
                <a16:creationId xmlns:a16="http://schemas.microsoft.com/office/drawing/2014/main" id="{F331C856-D0C5-44C4-BB1E-C0B6CB61CF44}"/>
              </a:ext>
            </a:extLst>
          </p:cNvPr>
          <p:cNvPicPr>
            <a:picLocks noChangeAspect="1"/>
          </p:cNvPicPr>
          <p:nvPr/>
        </p:nvPicPr>
        <p:blipFill>
          <a:blip r:embed="rId3"/>
          <a:stretch>
            <a:fillRect/>
          </a:stretch>
        </p:blipFill>
        <p:spPr>
          <a:xfrm>
            <a:off x="10035768" y="723160"/>
            <a:ext cx="1019086" cy="1049236"/>
          </a:xfrm>
          <a:prstGeom prst="rect">
            <a:avLst/>
          </a:prstGeom>
        </p:spPr>
      </p:pic>
      <p:sp>
        <p:nvSpPr>
          <p:cNvPr id="5" name="投影片編號版面配置區 4">
            <a:extLst>
              <a:ext uri="{FF2B5EF4-FFF2-40B4-BE49-F238E27FC236}">
                <a16:creationId xmlns:a16="http://schemas.microsoft.com/office/drawing/2014/main" id="{42DCB9CF-31DB-4807-B934-FCADE21D8282}"/>
              </a:ext>
            </a:extLst>
          </p:cNvPr>
          <p:cNvSpPr>
            <a:spLocks noGrp="1"/>
          </p:cNvSpPr>
          <p:nvPr>
            <p:ph type="sldNum" sz="quarter" idx="12"/>
          </p:nvPr>
        </p:nvSpPr>
        <p:spPr/>
        <p:txBody>
          <a:bodyPr/>
          <a:lstStyle/>
          <a:p>
            <a:fld id="{DF76A402-9077-4E60-AE49-D091726244A4}" type="slidenum">
              <a:rPr lang="zh-TW" altLang="en-US" smtClean="0"/>
              <a:t>27</a:t>
            </a:fld>
            <a:endParaRPr lang="zh-TW" altLang="en-US"/>
          </a:p>
        </p:txBody>
      </p:sp>
      <p:sp>
        <p:nvSpPr>
          <p:cNvPr id="6" name="日期版面配置區 5">
            <a:extLst>
              <a:ext uri="{FF2B5EF4-FFF2-40B4-BE49-F238E27FC236}">
                <a16:creationId xmlns:a16="http://schemas.microsoft.com/office/drawing/2014/main" id="{53232712-4A81-4103-90D1-D6E08384DB16}"/>
              </a:ext>
            </a:extLst>
          </p:cNvPr>
          <p:cNvSpPr>
            <a:spLocks noGrp="1"/>
          </p:cNvSpPr>
          <p:nvPr>
            <p:ph type="dt" sz="half" idx="10"/>
          </p:nvPr>
        </p:nvSpPr>
        <p:spPr/>
        <p:txBody>
          <a:bodyPr/>
          <a:lstStyle/>
          <a:p>
            <a:r>
              <a:rPr lang="en-US" altLang="zh-TW"/>
              <a:t>2021/8/20</a:t>
            </a:r>
            <a:endParaRPr lang="zh-TW" altLang="en-US"/>
          </a:p>
        </p:txBody>
      </p:sp>
      <p:pic>
        <p:nvPicPr>
          <p:cNvPr id="8" name="圖片 7">
            <a:extLst>
              <a:ext uri="{FF2B5EF4-FFF2-40B4-BE49-F238E27FC236}">
                <a16:creationId xmlns:a16="http://schemas.microsoft.com/office/drawing/2014/main" id="{8FD419B8-AD77-49B3-A7A3-B7FBC6E3EC7A}"/>
              </a:ext>
            </a:extLst>
          </p:cNvPr>
          <p:cNvPicPr>
            <a:picLocks noChangeAspect="1"/>
          </p:cNvPicPr>
          <p:nvPr/>
        </p:nvPicPr>
        <p:blipFill>
          <a:blip r:embed="rId4"/>
          <a:stretch>
            <a:fillRect/>
          </a:stretch>
        </p:blipFill>
        <p:spPr>
          <a:xfrm>
            <a:off x="6123583" y="2500315"/>
            <a:ext cx="5643454" cy="3172356"/>
          </a:xfrm>
          <a:prstGeom prst="rect">
            <a:avLst/>
          </a:prstGeom>
        </p:spPr>
      </p:pic>
      <p:sp>
        <p:nvSpPr>
          <p:cNvPr id="9" name="內容版面配置區 2">
            <a:extLst>
              <a:ext uri="{FF2B5EF4-FFF2-40B4-BE49-F238E27FC236}">
                <a16:creationId xmlns:a16="http://schemas.microsoft.com/office/drawing/2014/main" id="{5F56D888-F572-413B-A433-BE28036C7A82}"/>
              </a:ext>
            </a:extLst>
          </p:cNvPr>
          <p:cNvSpPr txBox="1">
            <a:spLocks/>
          </p:cNvSpPr>
          <p:nvPr/>
        </p:nvSpPr>
        <p:spPr>
          <a:xfrm>
            <a:off x="1451579" y="2015732"/>
            <a:ext cx="9603275" cy="3450613"/>
          </a:xfrm>
          <a:prstGeom prst="rect">
            <a:avLst/>
          </a:prstGeom>
        </p:spPr>
        <p:txBody>
          <a:bodyPr vert="horz" lIns="91440" tIns="45720" rIns="91440" bIns="45720" rtlCol="0" anchor="t">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r>
              <a:rPr lang="zh-TW" altLang="en-US" b="1" dirty="0"/>
              <a:t>學生作業範例 （</a:t>
            </a:r>
            <a:r>
              <a:rPr lang="en-US" altLang="zh-TW" b="1" dirty="0"/>
              <a:t>2016</a:t>
            </a:r>
            <a:r>
              <a:rPr lang="zh-TW" altLang="en-US" b="1" dirty="0"/>
              <a:t> 暑期班 光電三 陶柏年）</a:t>
            </a:r>
          </a:p>
        </p:txBody>
      </p:sp>
      <p:pic>
        <p:nvPicPr>
          <p:cNvPr id="10" name="內容版面配置區 6">
            <a:extLst>
              <a:ext uri="{FF2B5EF4-FFF2-40B4-BE49-F238E27FC236}">
                <a16:creationId xmlns:a16="http://schemas.microsoft.com/office/drawing/2014/main" id="{66C2037F-BD26-4435-A906-54C0046D8C1D}"/>
              </a:ext>
            </a:extLst>
          </p:cNvPr>
          <p:cNvPicPr>
            <a:picLocks noChangeAspect="1"/>
          </p:cNvPicPr>
          <p:nvPr/>
        </p:nvPicPr>
        <p:blipFill>
          <a:blip r:embed="rId5"/>
          <a:stretch>
            <a:fillRect/>
          </a:stretch>
        </p:blipFill>
        <p:spPr>
          <a:xfrm>
            <a:off x="449452" y="2500315"/>
            <a:ext cx="5660816" cy="3172356"/>
          </a:xfrm>
          <a:prstGeom prst="rect">
            <a:avLst/>
          </a:prstGeom>
        </p:spPr>
      </p:pic>
    </p:spTree>
    <p:extLst>
      <p:ext uri="{BB962C8B-B14F-4D97-AF65-F5344CB8AC3E}">
        <p14:creationId xmlns:p14="http://schemas.microsoft.com/office/powerpoint/2010/main" val="22393482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2F9C018-3557-4CA4-AD9B-25DC9D107E6C}"/>
              </a:ext>
            </a:extLst>
          </p:cNvPr>
          <p:cNvSpPr>
            <a:spLocks noGrp="1"/>
          </p:cNvSpPr>
          <p:nvPr>
            <p:ph type="title"/>
          </p:nvPr>
        </p:nvSpPr>
        <p:spPr/>
        <p:txBody>
          <a:bodyPr>
            <a:normAutofit/>
          </a:bodyPr>
          <a:lstStyle/>
          <a:p>
            <a:r>
              <a:rPr lang="zh-TW" altLang="en-US" dirty="0"/>
              <a:t>教案介紹 </a:t>
            </a:r>
            <a:r>
              <a:rPr lang="en-US" altLang="zh-TW" dirty="0"/>
              <a:t>– </a:t>
            </a:r>
            <a:r>
              <a:rPr lang="zh-TW" altLang="en-US" dirty="0"/>
              <a:t>力學</a:t>
            </a:r>
            <a:br>
              <a:rPr lang="en-US" altLang="zh-TW" dirty="0"/>
            </a:br>
            <a:r>
              <a:rPr lang="en-US" altLang="zh-TW" sz="2000" dirty="0">
                <a:hlinkClick r:id="rId2"/>
              </a:rPr>
              <a:t>http://faculty.ndhu.edu.tw/~wcy2/wcy2.SimForFun.html</a:t>
            </a:r>
            <a:endParaRPr lang="zh-TW" altLang="en-US" sz="2000" dirty="0"/>
          </a:p>
        </p:txBody>
      </p:sp>
      <p:sp>
        <p:nvSpPr>
          <p:cNvPr id="3" name="內容版面配置區 2">
            <a:extLst>
              <a:ext uri="{FF2B5EF4-FFF2-40B4-BE49-F238E27FC236}">
                <a16:creationId xmlns:a16="http://schemas.microsoft.com/office/drawing/2014/main" id="{7CC84269-0DE2-424B-B4DF-CA2F6BE9EE26}"/>
              </a:ext>
            </a:extLst>
          </p:cNvPr>
          <p:cNvSpPr>
            <a:spLocks noGrp="1"/>
          </p:cNvSpPr>
          <p:nvPr>
            <p:ph idx="1"/>
          </p:nvPr>
        </p:nvSpPr>
        <p:spPr/>
        <p:txBody>
          <a:bodyPr>
            <a:normAutofit/>
          </a:bodyPr>
          <a:lstStyle/>
          <a:p>
            <a:r>
              <a:rPr lang="zh-TW" altLang="en-US" dirty="0"/>
              <a:t>向量計算：單擺運動</a:t>
            </a:r>
            <a:endParaRPr lang="en-US" altLang="zh-TW" dirty="0"/>
          </a:p>
          <a:p>
            <a:pPr lvl="1"/>
            <a:r>
              <a:rPr lang="zh-TW" altLang="en-US" sz="2000" dirty="0"/>
              <a:t>向量計算</a:t>
            </a:r>
            <a:endParaRPr lang="en-US" altLang="zh-TW" sz="2000" dirty="0"/>
          </a:p>
          <a:p>
            <a:pPr lvl="2"/>
            <a:r>
              <a:rPr lang="zh-TW" altLang="en-US" sz="2000" dirty="0"/>
              <a:t>直接以向量計算，不要算純量，運動軌跡直接就是三維的</a:t>
            </a:r>
            <a:endParaRPr lang="en-US" altLang="zh-TW" sz="2000" dirty="0"/>
          </a:p>
        </p:txBody>
      </p:sp>
      <p:pic>
        <p:nvPicPr>
          <p:cNvPr id="4" name="圖片 3">
            <a:extLst>
              <a:ext uri="{FF2B5EF4-FFF2-40B4-BE49-F238E27FC236}">
                <a16:creationId xmlns:a16="http://schemas.microsoft.com/office/drawing/2014/main" id="{F331C856-D0C5-44C4-BB1E-C0B6CB61CF44}"/>
              </a:ext>
            </a:extLst>
          </p:cNvPr>
          <p:cNvPicPr>
            <a:picLocks noChangeAspect="1"/>
          </p:cNvPicPr>
          <p:nvPr/>
        </p:nvPicPr>
        <p:blipFill>
          <a:blip r:embed="rId3"/>
          <a:stretch>
            <a:fillRect/>
          </a:stretch>
        </p:blipFill>
        <p:spPr>
          <a:xfrm>
            <a:off x="10035768" y="723160"/>
            <a:ext cx="1019086" cy="1049236"/>
          </a:xfrm>
          <a:prstGeom prst="rect">
            <a:avLst/>
          </a:prstGeom>
        </p:spPr>
      </p:pic>
      <p:pic>
        <p:nvPicPr>
          <p:cNvPr id="1026" name="Picture 2" descr="http://www2.nsysu.edu.tw/physdemo-high/oldVersion/%E5%9C%96%E7%89%87/2/%E6%93%BA1-1.jpg">
            <a:extLst>
              <a:ext uri="{FF2B5EF4-FFF2-40B4-BE49-F238E27FC236}">
                <a16:creationId xmlns:a16="http://schemas.microsoft.com/office/drawing/2014/main" id="{85079B81-AEFD-4EA4-8124-78D5FFCAAAA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53400" y="2015731"/>
            <a:ext cx="2901454" cy="3619909"/>
          </a:xfrm>
          <a:prstGeom prst="rect">
            <a:avLst/>
          </a:prstGeom>
          <a:noFill/>
          <a:extLst>
            <a:ext uri="{909E8E84-426E-40DD-AFC4-6F175D3DCCD1}">
              <a14:hiddenFill xmlns:a14="http://schemas.microsoft.com/office/drawing/2010/main">
                <a:solidFill>
                  <a:srgbClr val="FFFFFF"/>
                </a:solidFill>
              </a14:hiddenFill>
            </a:ext>
          </a:extLst>
        </p:spPr>
      </p:pic>
      <p:sp>
        <p:nvSpPr>
          <p:cNvPr id="5" name="文字方塊 4">
            <a:extLst>
              <a:ext uri="{FF2B5EF4-FFF2-40B4-BE49-F238E27FC236}">
                <a16:creationId xmlns:a16="http://schemas.microsoft.com/office/drawing/2014/main" id="{C8E71CC8-2413-4F1B-878E-AAE5911C1F11}"/>
              </a:ext>
            </a:extLst>
          </p:cNvPr>
          <p:cNvSpPr txBox="1"/>
          <p:nvPr/>
        </p:nvSpPr>
        <p:spPr>
          <a:xfrm>
            <a:off x="6515100" y="5628323"/>
            <a:ext cx="4539754" cy="276999"/>
          </a:xfrm>
          <a:prstGeom prst="rect">
            <a:avLst/>
          </a:prstGeom>
          <a:noFill/>
        </p:spPr>
        <p:txBody>
          <a:bodyPr wrap="square" rtlCol="0">
            <a:spAutoFit/>
          </a:bodyPr>
          <a:lstStyle/>
          <a:p>
            <a:pPr algn="r"/>
            <a:r>
              <a:rPr lang="en-GB" altLang="zh-TW" sz="1200" dirty="0"/>
              <a:t>http://www2.nsysu.edu.tw/physdemo-high/oldVersion/2012/2/2.htm</a:t>
            </a:r>
            <a:endParaRPr lang="zh-TW" altLang="en-US" sz="1200" dirty="0"/>
          </a:p>
        </p:txBody>
      </p:sp>
      <p:pic>
        <p:nvPicPr>
          <p:cNvPr id="6" name="圖片 5">
            <a:extLst>
              <a:ext uri="{FF2B5EF4-FFF2-40B4-BE49-F238E27FC236}">
                <a16:creationId xmlns:a16="http://schemas.microsoft.com/office/drawing/2014/main" id="{F8321A5D-56F2-4D73-B0E5-A15DC3A1D5A6}"/>
              </a:ext>
            </a:extLst>
          </p:cNvPr>
          <p:cNvPicPr>
            <a:picLocks noChangeAspect="1"/>
          </p:cNvPicPr>
          <p:nvPr/>
        </p:nvPicPr>
        <p:blipFill>
          <a:blip r:embed="rId5"/>
          <a:stretch>
            <a:fillRect/>
          </a:stretch>
        </p:blipFill>
        <p:spPr>
          <a:xfrm>
            <a:off x="3695367" y="3297340"/>
            <a:ext cx="1590897" cy="400106"/>
          </a:xfrm>
          <a:prstGeom prst="rect">
            <a:avLst/>
          </a:prstGeom>
        </p:spPr>
      </p:pic>
      <p:pic>
        <p:nvPicPr>
          <p:cNvPr id="8" name="圖片 7">
            <a:extLst>
              <a:ext uri="{FF2B5EF4-FFF2-40B4-BE49-F238E27FC236}">
                <a16:creationId xmlns:a16="http://schemas.microsoft.com/office/drawing/2014/main" id="{A6B07EF3-6965-444E-AB3D-15E145C763DD}"/>
              </a:ext>
            </a:extLst>
          </p:cNvPr>
          <p:cNvPicPr>
            <a:picLocks noChangeAspect="1"/>
          </p:cNvPicPr>
          <p:nvPr/>
        </p:nvPicPr>
        <p:blipFill>
          <a:blip r:embed="rId6"/>
          <a:stretch>
            <a:fillRect/>
          </a:stretch>
        </p:blipFill>
        <p:spPr>
          <a:xfrm>
            <a:off x="3342892" y="3785364"/>
            <a:ext cx="2295845" cy="457264"/>
          </a:xfrm>
          <a:prstGeom prst="rect">
            <a:avLst/>
          </a:prstGeom>
        </p:spPr>
      </p:pic>
      <p:pic>
        <p:nvPicPr>
          <p:cNvPr id="9" name="圖片 8">
            <a:extLst>
              <a:ext uri="{FF2B5EF4-FFF2-40B4-BE49-F238E27FC236}">
                <a16:creationId xmlns:a16="http://schemas.microsoft.com/office/drawing/2014/main" id="{F56DC9E0-381D-4193-B9CF-FA54F647AFAB}"/>
              </a:ext>
            </a:extLst>
          </p:cNvPr>
          <p:cNvPicPr>
            <a:picLocks noChangeAspect="1"/>
          </p:cNvPicPr>
          <p:nvPr/>
        </p:nvPicPr>
        <p:blipFill>
          <a:blip r:embed="rId7"/>
          <a:stretch>
            <a:fillRect/>
          </a:stretch>
        </p:blipFill>
        <p:spPr>
          <a:xfrm>
            <a:off x="2885627" y="4330546"/>
            <a:ext cx="3210373" cy="1400370"/>
          </a:xfrm>
          <a:prstGeom prst="rect">
            <a:avLst/>
          </a:prstGeom>
        </p:spPr>
      </p:pic>
      <p:sp>
        <p:nvSpPr>
          <p:cNvPr id="10" name="投影片編號版面配置區 9">
            <a:extLst>
              <a:ext uri="{FF2B5EF4-FFF2-40B4-BE49-F238E27FC236}">
                <a16:creationId xmlns:a16="http://schemas.microsoft.com/office/drawing/2014/main" id="{522B1D2C-1FBB-4FED-9F1D-EAB49A2688EE}"/>
              </a:ext>
            </a:extLst>
          </p:cNvPr>
          <p:cNvSpPr>
            <a:spLocks noGrp="1"/>
          </p:cNvSpPr>
          <p:nvPr>
            <p:ph type="sldNum" sz="quarter" idx="12"/>
          </p:nvPr>
        </p:nvSpPr>
        <p:spPr/>
        <p:txBody>
          <a:bodyPr/>
          <a:lstStyle/>
          <a:p>
            <a:fld id="{DF76A402-9077-4E60-AE49-D091726244A4}" type="slidenum">
              <a:rPr lang="zh-TW" altLang="en-US" smtClean="0"/>
              <a:t>28</a:t>
            </a:fld>
            <a:endParaRPr lang="zh-TW" altLang="en-US"/>
          </a:p>
        </p:txBody>
      </p:sp>
      <p:sp>
        <p:nvSpPr>
          <p:cNvPr id="11" name="日期版面配置區 10">
            <a:extLst>
              <a:ext uri="{FF2B5EF4-FFF2-40B4-BE49-F238E27FC236}">
                <a16:creationId xmlns:a16="http://schemas.microsoft.com/office/drawing/2014/main" id="{DFF92CC1-59F9-49F6-8BDA-976DF20BCBEF}"/>
              </a:ext>
            </a:extLst>
          </p:cNvPr>
          <p:cNvSpPr>
            <a:spLocks noGrp="1"/>
          </p:cNvSpPr>
          <p:nvPr>
            <p:ph type="dt" sz="half" idx="10"/>
          </p:nvPr>
        </p:nvSpPr>
        <p:spPr/>
        <p:txBody>
          <a:bodyPr/>
          <a:lstStyle/>
          <a:p>
            <a:r>
              <a:rPr lang="en-US" altLang="zh-TW"/>
              <a:t>2021/8/20</a:t>
            </a:r>
            <a:endParaRPr lang="zh-TW" altLang="en-US"/>
          </a:p>
        </p:txBody>
      </p:sp>
      <p:grpSp>
        <p:nvGrpSpPr>
          <p:cNvPr id="7" name="群組 6">
            <a:extLst>
              <a:ext uri="{FF2B5EF4-FFF2-40B4-BE49-F238E27FC236}">
                <a16:creationId xmlns:a16="http://schemas.microsoft.com/office/drawing/2014/main" id="{31A22782-2EB7-4B92-A70B-D9ECE6FC9BAB}"/>
              </a:ext>
            </a:extLst>
          </p:cNvPr>
          <p:cNvGrpSpPr/>
          <p:nvPr/>
        </p:nvGrpSpPr>
        <p:grpSpPr>
          <a:xfrm>
            <a:off x="2988721" y="2045031"/>
            <a:ext cx="4595086" cy="3667637"/>
            <a:chOff x="2988721" y="2045031"/>
            <a:chExt cx="4595086" cy="3667637"/>
          </a:xfrm>
        </p:grpSpPr>
        <p:pic>
          <p:nvPicPr>
            <p:cNvPr id="12" name="圖片 11">
              <a:extLst>
                <a:ext uri="{FF2B5EF4-FFF2-40B4-BE49-F238E27FC236}">
                  <a16:creationId xmlns:a16="http://schemas.microsoft.com/office/drawing/2014/main" id="{D4DFC665-2354-405D-8B85-4C8485071A1F}"/>
                </a:ext>
              </a:extLst>
            </p:cNvPr>
            <p:cNvPicPr>
              <a:picLocks noChangeAspect="1"/>
            </p:cNvPicPr>
            <p:nvPr/>
          </p:nvPicPr>
          <p:blipFill>
            <a:blip r:embed="rId8"/>
            <a:stretch>
              <a:fillRect/>
            </a:stretch>
          </p:blipFill>
          <p:spPr>
            <a:xfrm>
              <a:off x="2988721" y="2045031"/>
              <a:ext cx="4595086" cy="3667637"/>
            </a:xfrm>
            <a:prstGeom prst="rect">
              <a:avLst/>
            </a:prstGeom>
          </p:spPr>
        </p:pic>
        <p:sp>
          <p:nvSpPr>
            <p:cNvPr id="13" name="文字方塊 12">
              <a:extLst>
                <a:ext uri="{FF2B5EF4-FFF2-40B4-BE49-F238E27FC236}">
                  <a16:creationId xmlns:a16="http://schemas.microsoft.com/office/drawing/2014/main" id="{125B6F28-3EB9-4F2D-9591-F86E4A1259D2}"/>
                </a:ext>
              </a:extLst>
            </p:cNvPr>
            <p:cNvSpPr txBox="1"/>
            <p:nvPr/>
          </p:nvSpPr>
          <p:spPr>
            <a:xfrm>
              <a:off x="3695367" y="2527454"/>
              <a:ext cx="3416320" cy="369332"/>
            </a:xfrm>
            <a:prstGeom prst="rect">
              <a:avLst/>
            </a:prstGeom>
            <a:noFill/>
          </p:spPr>
          <p:txBody>
            <a:bodyPr wrap="none" rtlCol="0">
              <a:spAutoFit/>
            </a:bodyPr>
            <a:lstStyle/>
            <a:p>
              <a:r>
                <a:rPr lang="zh-TW" altLang="en-US" dirty="0">
                  <a:solidFill>
                    <a:srgbClr val="FFFF00"/>
                  </a:solidFill>
                </a:rPr>
                <a:t>向量計算可以直接得到三維軌跡</a:t>
              </a:r>
              <a:endParaRPr lang="en-US" altLang="zh-TW" dirty="0">
                <a:solidFill>
                  <a:srgbClr val="FFFF00"/>
                </a:solidFill>
              </a:endParaRPr>
            </a:p>
          </p:txBody>
        </p:sp>
      </p:grpSp>
    </p:spTree>
    <p:extLst>
      <p:ext uri="{BB962C8B-B14F-4D97-AF65-F5344CB8AC3E}">
        <p14:creationId xmlns:p14="http://schemas.microsoft.com/office/powerpoint/2010/main" val="317297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2F9C018-3557-4CA4-AD9B-25DC9D107E6C}"/>
              </a:ext>
            </a:extLst>
          </p:cNvPr>
          <p:cNvSpPr>
            <a:spLocks noGrp="1"/>
          </p:cNvSpPr>
          <p:nvPr>
            <p:ph type="title"/>
          </p:nvPr>
        </p:nvSpPr>
        <p:spPr/>
        <p:txBody>
          <a:bodyPr>
            <a:normAutofit/>
          </a:bodyPr>
          <a:lstStyle/>
          <a:p>
            <a:r>
              <a:rPr lang="zh-TW" altLang="en-US" dirty="0"/>
              <a:t>教案介紹 </a:t>
            </a:r>
            <a:r>
              <a:rPr lang="en-US" altLang="zh-TW" dirty="0"/>
              <a:t>– </a:t>
            </a:r>
            <a:r>
              <a:rPr lang="zh-TW" altLang="en-US" dirty="0"/>
              <a:t>力學</a:t>
            </a:r>
            <a:br>
              <a:rPr lang="en-US" altLang="zh-TW" dirty="0"/>
            </a:br>
            <a:r>
              <a:rPr lang="en-US" altLang="zh-TW" sz="2000" dirty="0">
                <a:hlinkClick r:id="rId2"/>
              </a:rPr>
              <a:t>http://faculty.ndhu.edu.tw/~wcy2/wcy2.SimForFun.html</a:t>
            </a:r>
            <a:endParaRPr lang="zh-TW" altLang="en-US" sz="2000" dirty="0"/>
          </a:p>
        </p:txBody>
      </p:sp>
      <mc:AlternateContent xmlns:mc="http://schemas.openxmlformats.org/markup-compatibility/2006">
        <mc:Choice xmlns:a14="http://schemas.microsoft.com/office/drawing/2010/main" Requires="a14">
          <p:sp>
            <p:nvSpPr>
              <p:cNvPr id="3" name="內容版面配置區 2">
                <a:extLst>
                  <a:ext uri="{FF2B5EF4-FFF2-40B4-BE49-F238E27FC236}">
                    <a16:creationId xmlns:a16="http://schemas.microsoft.com/office/drawing/2014/main" id="{7CC84269-0DE2-424B-B4DF-CA2F6BE9EE26}"/>
                  </a:ext>
                </a:extLst>
              </p:cNvPr>
              <p:cNvSpPr>
                <a:spLocks noGrp="1"/>
              </p:cNvSpPr>
              <p:nvPr>
                <p:ph idx="1"/>
              </p:nvPr>
            </p:nvSpPr>
            <p:spPr/>
            <p:txBody>
              <a:bodyPr>
                <a:normAutofit/>
              </a:bodyPr>
              <a:lstStyle/>
              <a:p>
                <a:r>
                  <a:rPr lang="zh-TW" altLang="en-US" dirty="0"/>
                  <a:t>演算法誤差：單擺運動</a:t>
                </a:r>
                <a:endParaRPr lang="en-US" altLang="zh-TW" dirty="0"/>
              </a:p>
              <a:p>
                <a:pPr lvl="1"/>
                <a:r>
                  <a:rPr lang="zh-TW" altLang="en-US" sz="2000" dirty="0"/>
                  <a:t>最簡單的演算法：</a:t>
                </a:r>
                <a:r>
                  <a:rPr lang="zh-TW" altLang="en-US" sz="2000" dirty="0">
                    <a:hlinkClick r:id="rId3"/>
                  </a:rPr>
                  <a:t>歐拉法</a:t>
                </a:r>
                <a:r>
                  <a:rPr lang="zh-TW" altLang="en-US" sz="2000" dirty="0"/>
                  <a:t>（</a:t>
                </a:r>
                <a:r>
                  <a:rPr lang="en-US" altLang="zh-TW" sz="2000" dirty="0">
                    <a:hlinkClick r:id="rId4"/>
                  </a:rPr>
                  <a:t>Euler method</a:t>
                </a:r>
                <a:r>
                  <a:rPr lang="zh-TW" altLang="en-US" sz="2000" dirty="0"/>
                  <a:t>）</a:t>
                </a:r>
                <a:endParaRPr lang="en-US" altLang="zh-TW" sz="2000" dirty="0"/>
              </a:p>
              <a:p>
                <a:pPr lvl="2"/>
                <a14:m>
                  <m:oMath xmlns:m="http://schemas.openxmlformats.org/officeDocument/2006/math">
                    <m:r>
                      <a:rPr lang="en-US" altLang="zh-TW" sz="2000" b="0" i="1" smtClean="0">
                        <a:latin typeface="Cambria Math" panose="02040503050406030204" pitchFamily="18" charset="0"/>
                      </a:rPr>
                      <m:t>𝑥</m:t>
                    </m:r>
                    <m:r>
                      <a:rPr lang="en-US" altLang="zh-TW" sz="2000" i="1" smtClean="0">
                        <a:latin typeface="Cambria Math" panose="02040503050406030204" pitchFamily="18" charset="0"/>
                      </a:rPr>
                      <m:t>=</m:t>
                    </m:r>
                    <m:r>
                      <a:rPr lang="en-US" altLang="zh-TW" sz="2000" b="0" i="1" smtClean="0">
                        <a:latin typeface="Cambria Math" panose="02040503050406030204" pitchFamily="18" charset="0"/>
                      </a:rPr>
                      <m:t>𝑥</m:t>
                    </m:r>
                    <m:r>
                      <a:rPr lang="en-US" altLang="zh-TW" sz="2000" b="0" i="1" smtClean="0">
                        <a:latin typeface="Cambria Math" panose="02040503050406030204" pitchFamily="18" charset="0"/>
                      </a:rPr>
                      <m:t>+</m:t>
                    </m:r>
                    <m:r>
                      <a:rPr lang="en-US" altLang="zh-TW" sz="2000" b="0" i="1" smtClean="0">
                        <a:latin typeface="Cambria Math" panose="02040503050406030204" pitchFamily="18" charset="0"/>
                      </a:rPr>
                      <m:t>𝑣</m:t>
                    </m:r>
                    <m:r>
                      <a:rPr lang="en-US" altLang="zh-TW" sz="2000" b="0" i="1" smtClean="0">
                        <a:latin typeface="Cambria Math" panose="02040503050406030204" pitchFamily="18" charset="0"/>
                      </a:rPr>
                      <m:t> </m:t>
                    </m:r>
                    <m:d>
                      <m:dPr>
                        <m:ctrlPr>
                          <a:rPr lang="en-US" altLang="zh-TW" sz="2000" b="0" i="1" smtClean="0">
                            <a:latin typeface="Cambria Math" panose="02040503050406030204" pitchFamily="18" charset="0"/>
                          </a:rPr>
                        </m:ctrlPr>
                      </m:dPr>
                      <m:e>
                        <m:r>
                          <a:rPr lang="en-US" altLang="zh-TW" sz="2000" b="0" i="1" smtClean="0">
                            <a:latin typeface="Cambria Math" panose="02040503050406030204" pitchFamily="18" charset="0"/>
                          </a:rPr>
                          <m:t>𝑑𝑡</m:t>
                        </m:r>
                      </m:e>
                    </m:d>
                    <m:r>
                      <a:rPr lang="en-US" altLang="zh-TW" sz="2000" b="0" i="1" smtClean="0">
                        <a:latin typeface="Cambria Math" panose="02040503050406030204" pitchFamily="18" charset="0"/>
                      </a:rPr>
                      <m:t>,            </m:t>
                    </m:r>
                    <m:r>
                      <a:rPr lang="en-US" altLang="zh-TW" sz="2000" b="0" i="1" smtClean="0">
                        <a:latin typeface="Cambria Math" panose="02040503050406030204" pitchFamily="18" charset="0"/>
                      </a:rPr>
                      <m:t>𝑣</m:t>
                    </m:r>
                    <m:r>
                      <a:rPr lang="en-US" altLang="zh-TW" sz="2000" b="0" i="1" smtClean="0">
                        <a:latin typeface="Cambria Math" panose="02040503050406030204" pitchFamily="18" charset="0"/>
                      </a:rPr>
                      <m:t>=</m:t>
                    </m:r>
                    <m:r>
                      <a:rPr lang="en-US" altLang="zh-TW" sz="2000" b="0" i="1" smtClean="0">
                        <a:latin typeface="Cambria Math" panose="02040503050406030204" pitchFamily="18" charset="0"/>
                      </a:rPr>
                      <m:t>𝑣</m:t>
                    </m:r>
                    <m:r>
                      <a:rPr lang="en-US" altLang="zh-TW" sz="2000" b="0" i="1" smtClean="0">
                        <a:latin typeface="Cambria Math" panose="02040503050406030204" pitchFamily="18" charset="0"/>
                      </a:rPr>
                      <m:t>+</m:t>
                    </m:r>
                    <m:r>
                      <a:rPr lang="en-US" altLang="zh-TW" sz="2000" b="0" i="1" smtClean="0">
                        <a:latin typeface="Cambria Math" panose="02040503050406030204" pitchFamily="18" charset="0"/>
                      </a:rPr>
                      <m:t>𝑎</m:t>
                    </m:r>
                    <m:r>
                      <a:rPr lang="en-US" altLang="zh-TW" sz="2000" b="0" i="1" smtClean="0">
                        <a:latin typeface="Cambria Math" panose="02040503050406030204" pitchFamily="18" charset="0"/>
                      </a:rPr>
                      <m:t> (</m:t>
                    </m:r>
                    <m:r>
                      <a:rPr lang="en-US" altLang="zh-TW" sz="2000" b="0" i="1" smtClean="0">
                        <a:latin typeface="Cambria Math" panose="02040503050406030204" pitchFamily="18" charset="0"/>
                      </a:rPr>
                      <m:t>𝑑𝑡</m:t>
                    </m:r>
                    <m:r>
                      <a:rPr lang="en-US" altLang="zh-TW" sz="2000" b="0" i="1" smtClean="0">
                        <a:latin typeface="Cambria Math" panose="02040503050406030204" pitchFamily="18" charset="0"/>
                      </a:rPr>
                      <m:t>)</m:t>
                    </m:r>
                  </m:oMath>
                </a14:m>
                <a:endParaRPr lang="en-US" altLang="zh-TW" sz="2000" dirty="0"/>
              </a:p>
              <a:p>
                <a:pPr lvl="2"/>
                <a:r>
                  <a:rPr lang="zh-TW" altLang="en-US" sz="2000" b="1" dirty="0"/>
                  <a:t>程式很好寫，但是誤差非常明顯</a:t>
                </a:r>
                <a:endParaRPr lang="en-US" altLang="zh-TW" sz="2000" b="1" dirty="0"/>
              </a:p>
              <a:p>
                <a:pPr lvl="1"/>
                <a:r>
                  <a:rPr lang="zh-TW" altLang="en-US" sz="2000" dirty="0"/>
                  <a:t>誤差夠小的方法之中，最簡單的版本</a:t>
                </a:r>
                <a:endParaRPr lang="en-US" altLang="zh-TW" sz="2000" dirty="0"/>
              </a:p>
              <a:p>
                <a:pPr lvl="2"/>
                <a:r>
                  <a:rPr lang="zh-TW" altLang="en-US" sz="2000" dirty="0">
                    <a:hlinkClick r:id="rId5"/>
                  </a:rPr>
                  <a:t>四階榮格</a:t>
                </a:r>
                <a:r>
                  <a:rPr lang="en-US" altLang="zh-TW" sz="2000" dirty="0">
                    <a:hlinkClick r:id="rId5"/>
                  </a:rPr>
                  <a:t>-</a:t>
                </a:r>
                <a:r>
                  <a:rPr lang="zh-TW" altLang="en-US" sz="2000" dirty="0">
                    <a:hlinkClick r:id="rId5"/>
                  </a:rPr>
                  <a:t>庫塔</a:t>
                </a:r>
                <a:r>
                  <a:rPr lang="zh-TW" altLang="en-US" sz="2000" dirty="0"/>
                  <a:t>（</a:t>
                </a:r>
                <a:r>
                  <a:rPr lang="en-US" altLang="zh-TW" sz="2000" dirty="0">
                    <a:hlinkClick r:id="rId6"/>
                  </a:rPr>
                  <a:t>Runge-</a:t>
                </a:r>
                <a:r>
                  <a:rPr lang="en-US" altLang="zh-TW" sz="2000" dirty="0" err="1">
                    <a:hlinkClick r:id="rId6"/>
                  </a:rPr>
                  <a:t>Kutta</a:t>
                </a:r>
                <a:r>
                  <a:rPr lang="zh-TW" altLang="en-US" sz="2000" dirty="0"/>
                  <a:t>）方法</a:t>
                </a:r>
                <a:endParaRPr lang="en-US" altLang="zh-TW" sz="2000" dirty="0"/>
              </a:p>
              <a:p>
                <a:pPr lvl="2"/>
                <a:r>
                  <a:rPr lang="zh-TW" altLang="en-US" sz="2000" b="1" dirty="0"/>
                  <a:t>程式複雜一點，但是精準度明顯提高許多</a:t>
                </a:r>
              </a:p>
            </p:txBody>
          </p:sp>
        </mc:Choice>
        <mc:Fallback>
          <p:sp>
            <p:nvSpPr>
              <p:cNvPr id="3" name="內容版面配置區 2">
                <a:extLst>
                  <a:ext uri="{FF2B5EF4-FFF2-40B4-BE49-F238E27FC236}">
                    <a16:creationId xmlns:a16="http://schemas.microsoft.com/office/drawing/2014/main" id="{7CC84269-0DE2-424B-B4DF-CA2F6BE9EE26}"/>
                  </a:ext>
                </a:extLst>
              </p:cNvPr>
              <p:cNvSpPr>
                <a:spLocks noGrp="1" noRot="1" noChangeAspect="1" noMove="1" noResize="1" noEditPoints="1" noAdjustHandles="1" noChangeArrowheads="1" noChangeShapeType="1" noTextEdit="1"/>
              </p:cNvSpPr>
              <p:nvPr>
                <p:ph idx="1"/>
              </p:nvPr>
            </p:nvSpPr>
            <p:spPr>
              <a:blipFill>
                <a:blip r:embed="rId7"/>
                <a:stretch>
                  <a:fillRect l="-606" t="-1818"/>
                </a:stretch>
              </a:blipFill>
            </p:spPr>
            <p:txBody>
              <a:bodyPr/>
              <a:lstStyle/>
              <a:p>
                <a:r>
                  <a:rPr lang="en-GB">
                    <a:noFill/>
                  </a:rPr>
                  <a:t> </a:t>
                </a:r>
              </a:p>
            </p:txBody>
          </p:sp>
        </mc:Fallback>
      </mc:AlternateContent>
      <p:pic>
        <p:nvPicPr>
          <p:cNvPr id="4" name="圖片 3">
            <a:extLst>
              <a:ext uri="{FF2B5EF4-FFF2-40B4-BE49-F238E27FC236}">
                <a16:creationId xmlns:a16="http://schemas.microsoft.com/office/drawing/2014/main" id="{F331C856-D0C5-44C4-BB1E-C0B6CB61CF44}"/>
              </a:ext>
            </a:extLst>
          </p:cNvPr>
          <p:cNvPicPr>
            <a:picLocks noChangeAspect="1"/>
          </p:cNvPicPr>
          <p:nvPr/>
        </p:nvPicPr>
        <p:blipFill>
          <a:blip r:embed="rId8"/>
          <a:stretch>
            <a:fillRect/>
          </a:stretch>
        </p:blipFill>
        <p:spPr>
          <a:xfrm>
            <a:off x="10035768" y="723160"/>
            <a:ext cx="1019086" cy="1049236"/>
          </a:xfrm>
          <a:prstGeom prst="rect">
            <a:avLst/>
          </a:prstGeom>
        </p:spPr>
      </p:pic>
      <p:pic>
        <p:nvPicPr>
          <p:cNvPr id="5" name="圖片 4">
            <a:extLst>
              <a:ext uri="{FF2B5EF4-FFF2-40B4-BE49-F238E27FC236}">
                <a16:creationId xmlns:a16="http://schemas.microsoft.com/office/drawing/2014/main" id="{DF80127D-F4AE-48E7-9B9A-9EB32AE83F1E}"/>
              </a:ext>
            </a:extLst>
          </p:cNvPr>
          <p:cNvPicPr>
            <a:picLocks noChangeAspect="1"/>
          </p:cNvPicPr>
          <p:nvPr/>
        </p:nvPicPr>
        <p:blipFill>
          <a:blip r:embed="rId9"/>
          <a:stretch>
            <a:fillRect/>
          </a:stretch>
        </p:blipFill>
        <p:spPr>
          <a:xfrm>
            <a:off x="7958795" y="2595938"/>
            <a:ext cx="2010056" cy="362001"/>
          </a:xfrm>
          <a:prstGeom prst="rect">
            <a:avLst/>
          </a:prstGeom>
        </p:spPr>
      </p:pic>
      <p:pic>
        <p:nvPicPr>
          <p:cNvPr id="6" name="圖片 5">
            <a:extLst>
              <a:ext uri="{FF2B5EF4-FFF2-40B4-BE49-F238E27FC236}">
                <a16:creationId xmlns:a16="http://schemas.microsoft.com/office/drawing/2014/main" id="{D83AC68E-724F-410D-8540-ED8A5225E062}"/>
              </a:ext>
            </a:extLst>
          </p:cNvPr>
          <p:cNvPicPr>
            <a:picLocks noChangeAspect="1"/>
          </p:cNvPicPr>
          <p:nvPr/>
        </p:nvPicPr>
        <p:blipFill>
          <a:blip r:embed="rId10"/>
          <a:stretch>
            <a:fillRect/>
          </a:stretch>
        </p:blipFill>
        <p:spPr>
          <a:xfrm>
            <a:off x="7468190" y="2975060"/>
            <a:ext cx="2991267" cy="609685"/>
          </a:xfrm>
          <a:prstGeom prst="rect">
            <a:avLst/>
          </a:prstGeom>
        </p:spPr>
      </p:pic>
      <p:pic>
        <p:nvPicPr>
          <p:cNvPr id="7" name="圖片 6">
            <a:extLst>
              <a:ext uri="{FF2B5EF4-FFF2-40B4-BE49-F238E27FC236}">
                <a16:creationId xmlns:a16="http://schemas.microsoft.com/office/drawing/2014/main" id="{029C18CE-43E4-4415-9D22-9B6F59D73D72}"/>
              </a:ext>
            </a:extLst>
          </p:cNvPr>
          <p:cNvPicPr>
            <a:picLocks noChangeAspect="1"/>
          </p:cNvPicPr>
          <p:nvPr/>
        </p:nvPicPr>
        <p:blipFill>
          <a:blip r:embed="rId11"/>
          <a:stretch>
            <a:fillRect/>
          </a:stretch>
        </p:blipFill>
        <p:spPr>
          <a:xfrm>
            <a:off x="6872795" y="3593587"/>
            <a:ext cx="4182059" cy="1543265"/>
          </a:xfrm>
          <a:prstGeom prst="rect">
            <a:avLst/>
          </a:prstGeom>
        </p:spPr>
      </p:pic>
      <p:sp>
        <p:nvSpPr>
          <p:cNvPr id="8" name="投影片編號版面配置區 7">
            <a:extLst>
              <a:ext uri="{FF2B5EF4-FFF2-40B4-BE49-F238E27FC236}">
                <a16:creationId xmlns:a16="http://schemas.microsoft.com/office/drawing/2014/main" id="{248652FD-108B-488A-8D90-AED54E5BAFD4}"/>
              </a:ext>
            </a:extLst>
          </p:cNvPr>
          <p:cNvSpPr>
            <a:spLocks noGrp="1"/>
          </p:cNvSpPr>
          <p:nvPr>
            <p:ph type="sldNum" sz="quarter" idx="12"/>
          </p:nvPr>
        </p:nvSpPr>
        <p:spPr/>
        <p:txBody>
          <a:bodyPr/>
          <a:lstStyle/>
          <a:p>
            <a:fld id="{DF76A402-9077-4E60-AE49-D091726244A4}" type="slidenum">
              <a:rPr lang="zh-TW" altLang="en-US" smtClean="0"/>
              <a:t>29</a:t>
            </a:fld>
            <a:endParaRPr lang="zh-TW" altLang="en-US"/>
          </a:p>
        </p:txBody>
      </p:sp>
      <p:sp>
        <p:nvSpPr>
          <p:cNvPr id="9" name="日期版面配置區 8">
            <a:extLst>
              <a:ext uri="{FF2B5EF4-FFF2-40B4-BE49-F238E27FC236}">
                <a16:creationId xmlns:a16="http://schemas.microsoft.com/office/drawing/2014/main" id="{1060986E-DBDD-40A3-A65D-CCDFD0D47119}"/>
              </a:ext>
            </a:extLst>
          </p:cNvPr>
          <p:cNvSpPr>
            <a:spLocks noGrp="1"/>
          </p:cNvSpPr>
          <p:nvPr>
            <p:ph type="dt" sz="half" idx="10"/>
          </p:nvPr>
        </p:nvSpPr>
        <p:spPr/>
        <p:txBody>
          <a:bodyPr/>
          <a:lstStyle/>
          <a:p>
            <a:r>
              <a:rPr lang="en-US" altLang="zh-TW"/>
              <a:t>2021/8/20</a:t>
            </a:r>
            <a:endParaRPr lang="zh-TW" altLang="en-US"/>
          </a:p>
        </p:txBody>
      </p:sp>
      <p:sp>
        <p:nvSpPr>
          <p:cNvPr id="20" name="文字方塊 19">
            <a:extLst>
              <a:ext uri="{FF2B5EF4-FFF2-40B4-BE49-F238E27FC236}">
                <a16:creationId xmlns:a16="http://schemas.microsoft.com/office/drawing/2014/main" id="{E8010087-5B00-4205-A717-8E8DBD804AD1}"/>
              </a:ext>
            </a:extLst>
          </p:cNvPr>
          <p:cNvSpPr txBox="1"/>
          <p:nvPr/>
        </p:nvSpPr>
        <p:spPr>
          <a:xfrm>
            <a:off x="2209800" y="5461000"/>
            <a:ext cx="7802136" cy="369332"/>
          </a:xfrm>
          <a:prstGeom prst="rect">
            <a:avLst/>
          </a:prstGeom>
          <a:noFill/>
        </p:spPr>
        <p:txBody>
          <a:bodyPr wrap="none" rtlCol="0">
            <a:spAutoFit/>
          </a:bodyPr>
          <a:lstStyle/>
          <a:p>
            <a:r>
              <a:rPr lang="zh-TW" altLang="en-US" b="1" dirty="0"/>
              <a:t>讓學生認識到演算法本身的限制，就像實驗儀器的系統誤差一樣無可避免</a:t>
            </a:r>
          </a:p>
        </p:txBody>
      </p:sp>
      <p:sp>
        <p:nvSpPr>
          <p:cNvPr id="10" name="文字方塊 9">
            <a:extLst>
              <a:ext uri="{FF2B5EF4-FFF2-40B4-BE49-F238E27FC236}">
                <a16:creationId xmlns:a16="http://schemas.microsoft.com/office/drawing/2014/main" id="{8F1A4E0C-8E99-4649-8889-D47FE1E3A8A4}"/>
              </a:ext>
            </a:extLst>
          </p:cNvPr>
          <p:cNvSpPr txBox="1"/>
          <p:nvPr/>
        </p:nvSpPr>
        <p:spPr>
          <a:xfrm>
            <a:off x="7869115" y="2259623"/>
            <a:ext cx="2106667" cy="369332"/>
          </a:xfrm>
          <a:prstGeom prst="rect">
            <a:avLst/>
          </a:prstGeom>
          <a:noFill/>
        </p:spPr>
        <p:txBody>
          <a:bodyPr wrap="square" rtlCol="0">
            <a:spAutoFit/>
          </a:bodyPr>
          <a:lstStyle/>
          <a:p>
            <a:r>
              <a:rPr lang="zh-TW" altLang="en-US" dirty="0">
                <a:highlight>
                  <a:srgbClr val="FFFF00"/>
                </a:highlight>
              </a:rPr>
              <a:t>四階榮格</a:t>
            </a:r>
            <a:r>
              <a:rPr lang="en-US" altLang="zh-TW" dirty="0">
                <a:highlight>
                  <a:srgbClr val="FFFF00"/>
                </a:highlight>
              </a:rPr>
              <a:t>-</a:t>
            </a:r>
            <a:r>
              <a:rPr lang="zh-TW" altLang="en-US" dirty="0">
                <a:highlight>
                  <a:srgbClr val="FFFF00"/>
                </a:highlight>
              </a:rPr>
              <a:t>庫塔方法</a:t>
            </a:r>
          </a:p>
        </p:txBody>
      </p:sp>
    </p:spTree>
    <p:extLst>
      <p:ext uri="{BB962C8B-B14F-4D97-AF65-F5344CB8AC3E}">
        <p14:creationId xmlns:p14="http://schemas.microsoft.com/office/powerpoint/2010/main" val="31261850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2F9C018-3557-4CA4-AD9B-25DC9D107E6C}"/>
              </a:ext>
            </a:extLst>
          </p:cNvPr>
          <p:cNvSpPr>
            <a:spLocks noGrp="1"/>
          </p:cNvSpPr>
          <p:nvPr>
            <p:ph type="title"/>
          </p:nvPr>
        </p:nvSpPr>
        <p:spPr/>
        <p:txBody>
          <a:bodyPr>
            <a:normAutofit/>
          </a:bodyPr>
          <a:lstStyle/>
          <a:p>
            <a:r>
              <a:rPr lang="zh-TW" altLang="en-US" dirty="0"/>
              <a:t>教案介紹 </a:t>
            </a:r>
            <a:r>
              <a:rPr lang="en-US" altLang="zh-TW" dirty="0"/>
              <a:t>– </a:t>
            </a:r>
            <a:r>
              <a:rPr lang="zh-TW" altLang="en-US" dirty="0"/>
              <a:t>力學</a:t>
            </a:r>
            <a:br>
              <a:rPr lang="en-US" altLang="zh-TW" dirty="0"/>
            </a:br>
            <a:r>
              <a:rPr lang="en-US" altLang="zh-TW" sz="2000" dirty="0">
                <a:hlinkClick r:id="rId2"/>
              </a:rPr>
              <a:t>http://faculty.ndhu.edu.tw/~wcy2/wcy2.SimForFun.html</a:t>
            </a:r>
            <a:endParaRPr lang="zh-TW" altLang="en-US" sz="2000" dirty="0"/>
          </a:p>
        </p:txBody>
      </p:sp>
      <p:pic>
        <p:nvPicPr>
          <p:cNvPr id="4" name="圖片 3">
            <a:extLst>
              <a:ext uri="{FF2B5EF4-FFF2-40B4-BE49-F238E27FC236}">
                <a16:creationId xmlns:a16="http://schemas.microsoft.com/office/drawing/2014/main" id="{F331C856-D0C5-44C4-BB1E-C0B6CB61CF44}"/>
              </a:ext>
            </a:extLst>
          </p:cNvPr>
          <p:cNvPicPr>
            <a:picLocks noChangeAspect="1"/>
          </p:cNvPicPr>
          <p:nvPr/>
        </p:nvPicPr>
        <p:blipFill>
          <a:blip r:embed="rId3"/>
          <a:stretch>
            <a:fillRect/>
          </a:stretch>
        </p:blipFill>
        <p:spPr>
          <a:xfrm>
            <a:off x="10035768" y="723160"/>
            <a:ext cx="1019086" cy="1049236"/>
          </a:xfrm>
          <a:prstGeom prst="rect">
            <a:avLst/>
          </a:prstGeom>
        </p:spPr>
      </p:pic>
      <p:sp>
        <p:nvSpPr>
          <p:cNvPr id="8" name="投影片編號版面配置區 7">
            <a:extLst>
              <a:ext uri="{FF2B5EF4-FFF2-40B4-BE49-F238E27FC236}">
                <a16:creationId xmlns:a16="http://schemas.microsoft.com/office/drawing/2014/main" id="{248652FD-108B-488A-8D90-AED54E5BAFD4}"/>
              </a:ext>
            </a:extLst>
          </p:cNvPr>
          <p:cNvSpPr>
            <a:spLocks noGrp="1"/>
          </p:cNvSpPr>
          <p:nvPr>
            <p:ph type="sldNum" sz="quarter" idx="12"/>
          </p:nvPr>
        </p:nvSpPr>
        <p:spPr/>
        <p:txBody>
          <a:bodyPr/>
          <a:lstStyle/>
          <a:p>
            <a:fld id="{DF76A402-9077-4E60-AE49-D091726244A4}" type="slidenum">
              <a:rPr lang="zh-TW" altLang="en-US" smtClean="0"/>
              <a:t>30</a:t>
            </a:fld>
            <a:endParaRPr lang="zh-TW" altLang="en-US"/>
          </a:p>
        </p:txBody>
      </p:sp>
      <p:sp>
        <p:nvSpPr>
          <p:cNvPr id="9" name="日期版面配置區 8">
            <a:extLst>
              <a:ext uri="{FF2B5EF4-FFF2-40B4-BE49-F238E27FC236}">
                <a16:creationId xmlns:a16="http://schemas.microsoft.com/office/drawing/2014/main" id="{1060986E-DBDD-40A3-A65D-CCDFD0D47119}"/>
              </a:ext>
            </a:extLst>
          </p:cNvPr>
          <p:cNvSpPr>
            <a:spLocks noGrp="1"/>
          </p:cNvSpPr>
          <p:nvPr>
            <p:ph type="dt" sz="half" idx="10"/>
          </p:nvPr>
        </p:nvSpPr>
        <p:spPr/>
        <p:txBody>
          <a:bodyPr/>
          <a:lstStyle/>
          <a:p>
            <a:r>
              <a:rPr lang="en-US" altLang="zh-TW"/>
              <a:t>2021/8/20</a:t>
            </a:r>
            <a:endParaRPr lang="zh-TW" altLang="en-US"/>
          </a:p>
        </p:txBody>
      </p:sp>
      <p:pic>
        <p:nvPicPr>
          <p:cNvPr id="18" name="圖片 17">
            <a:extLst>
              <a:ext uri="{FF2B5EF4-FFF2-40B4-BE49-F238E27FC236}">
                <a16:creationId xmlns:a16="http://schemas.microsoft.com/office/drawing/2014/main" id="{945120F4-E37B-4E99-A6A5-7BD47223F6BD}"/>
              </a:ext>
            </a:extLst>
          </p:cNvPr>
          <p:cNvPicPr>
            <a:picLocks noChangeAspect="1"/>
          </p:cNvPicPr>
          <p:nvPr/>
        </p:nvPicPr>
        <p:blipFill>
          <a:blip r:embed="rId4"/>
          <a:stretch>
            <a:fillRect/>
          </a:stretch>
        </p:blipFill>
        <p:spPr>
          <a:xfrm>
            <a:off x="2810480" y="2018703"/>
            <a:ext cx="3090628" cy="3198634"/>
          </a:xfrm>
          <a:prstGeom prst="rect">
            <a:avLst/>
          </a:prstGeom>
        </p:spPr>
      </p:pic>
      <p:pic>
        <p:nvPicPr>
          <p:cNvPr id="19" name="圖片 18">
            <a:extLst>
              <a:ext uri="{FF2B5EF4-FFF2-40B4-BE49-F238E27FC236}">
                <a16:creationId xmlns:a16="http://schemas.microsoft.com/office/drawing/2014/main" id="{F8162822-6F6D-4439-B630-DB37FB35736B}"/>
              </a:ext>
            </a:extLst>
          </p:cNvPr>
          <p:cNvPicPr>
            <a:picLocks noChangeAspect="1"/>
          </p:cNvPicPr>
          <p:nvPr/>
        </p:nvPicPr>
        <p:blipFill>
          <a:blip r:embed="rId5"/>
          <a:stretch>
            <a:fillRect/>
          </a:stretch>
        </p:blipFill>
        <p:spPr>
          <a:xfrm>
            <a:off x="5930901" y="2011823"/>
            <a:ext cx="3507912" cy="3202044"/>
          </a:xfrm>
          <a:prstGeom prst="rect">
            <a:avLst/>
          </a:prstGeom>
        </p:spPr>
      </p:pic>
      <p:sp>
        <p:nvSpPr>
          <p:cNvPr id="10" name="文字方塊 9">
            <a:extLst>
              <a:ext uri="{FF2B5EF4-FFF2-40B4-BE49-F238E27FC236}">
                <a16:creationId xmlns:a16="http://schemas.microsoft.com/office/drawing/2014/main" id="{EC016682-AFD0-44DE-9AE4-FEE8550A63BD}"/>
              </a:ext>
            </a:extLst>
          </p:cNvPr>
          <p:cNvSpPr txBox="1"/>
          <p:nvPr/>
        </p:nvSpPr>
        <p:spPr>
          <a:xfrm>
            <a:off x="4087923" y="4330700"/>
            <a:ext cx="877163" cy="369332"/>
          </a:xfrm>
          <a:prstGeom prst="rect">
            <a:avLst/>
          </a:prstGeom>
          <a:noFill/>
        </p:spPr>
        <p:txBody>
          <a:bodyPr wrap="none" rtlCol="0">
            <a:spAutoFit/>
          </a:bodyPr>
          <a:lstStyle/>
          <a:p>
            <a:r>
              <a:rPr lang="zh-TW" altLang="en-US" dirty="0">
                <a:solidFill>
                  <a:srgbClr val="FFFF00"/>
                </a:solidFill>
              </a:rPr>
              <a:t>歐拉法</a:t>
            </a:r>
            <a:endParaRPr lang="en-US" altLang="zh-TW" dirty="0">
              <a:solidFill>
                <a:srgbClr val="FFFF00"/>
              </a:solidFill>
            </a:endParaRPr>
          </a:p>
        </p:txBody>
      </p:sp>
      <p:sp>
        <p:nvSpPr>
          <p:cNvPr id="14" name="文字方塊 13">
            <a:extLst>
              <a:ext uri="{FF2B5EF4-FFF2-40B4-BE49-F238E27FC236}">
                <a16:creationId xmlns:a16="http://schemas.microsoft.com/office/drawing/2014/main" id="{2AC1A57A-8433-4B1E-B7D7-5A64FBBED0E7}"/>
              </a:ext>
            </a:extLst>
          </p:cNvPr>
          <p:cNvSpPr txBox="1"/>
          <p:nvPr/>
        </p:nvSpPr>
        <p:spPr>
          <a:xfrm>
            <a:off x="6793023" y="4311134"/>
            <a:ext cx="1875835" cy="369332"/>
          </a:xfrm>
          <a:prstGeom prst="rect">
            <a:avLst/>
          </a:prstGeom>
          <a:noFill/>
        </p:spPr>
        <p:txBody>
          <a:bodyPr wrap="none" rtlCol="0">
            <a:spAutoFit/>
          </a:bodyPr>
          <a:lstStyle/>
          <a:p>
            <a:r>
              <a:rPr lang="zh-TW" altLang="en-US" dirty="0">
                <a:solidFill>
                  <a:srgbClr val="FFFF00"/>
                </a:solidFill>
              </a:rPr>
              <a:t>四階榮格</a:t>
            </a:r>
            <a:r>
              <a:rPr lang="en-US" altLang="zh-TW" dirty="0">
                <a:solidFill>
                  <a:srgbClr val="FFFF00"/>
                </a:solidFill>
              </a:rPr>
              <a:t>-</a:t>
            </a:r>
            <a:r>
              <a:rPr lang="zh-TW" altLang="en-US" dirty="0">
                <a:solidFill>
                  <a:srgbClr val="FFFF00"/>
                </a:solidFill>
              </a:rPr>
              <a:t>庫塔法</a:t>
            </a:r>
            <a:endParaRPr lang="en-US" altLang="zh-TW" dirty="0">
              <a:solidFill>
                <a:srgbClr val="FFFF00"/>
              </a:solidFill>
            </a:endParaRPr>
          </a:p>
        </p:txBody>
      </p:sp>
      <p:sp>
        <p:nvSpPr>
          <p:cNvPr id="11" name="文字方塊 10">
            <a:extLst>
              <a:ext uri="{FF2B5EF4-FFF2-40B4-BE49-F238E27FC236}">
                <a16:creationId xmlns:a16="http://schemas.microsoft.com/office/drawing/2014/main" id="{1B30896E-0674-4D55-9CF3-166C6205FA45}"/>
              </a:ext>
            </a:extLst>
          </p:cNvPr>
          <p:cNvSpPr txBox="1"/>
          <p:nvPr/>
        </p:nvSpPr>
        <p:spPr>
          <a:xfrm>
            <a:off x="2623918" y="5465759"/>
            <a:ext cx="7005123" cy="369332"/>
          </a:xfrm>
          <a:prstGeom prst="rect">
            <a:avLst/>
          </a:prstGeom>
          <a:noFill/>
        </p:spPr>
        <p:txBody>
          <a:bodyPr wrap="none" rtlCol="0">
            <a:spAutoFit/>
          </a:bodyPr>
          <a:lstStyle/>
          <a:p>
            <a:r>
              <a:rPr lang="zh-TW" altLang="en-US" b="1" dirty="0"/>
              <a:t>選擇較好的演算法才能讓計算結果較可靠（</a:t>
            </a:r>
            <a:r>
              <a:rPr lang="en-GB" altLang="zh-TW" b="1" dirty="0">
                <a:hlinkClick r:id="rId6"/>
              </a:rPr>
              <a:t>Wikipedia Runge-</a:t>
            </a:r>
            <a:r>
              <a:rPr lang="en-GB" altLang="zh-TW" b="1" dirty="0" err="1">
                <a:hlinkClick r:id="rId6"/>
              </a:rPr>
              <a:t>Kutta</a:t>
            </a:r>
            <a:r>
              <a:rPr lang="zh-TW" altLang="en-US" b="1" dirty="0"/>
              <a:t>）</a:t>
            </a:r>
            <a:endParaRPr lang="en-GB" altLang="zh-TW" b="1" dirty="0"/>
          </a:p>
        </p:txBody>
      </p:sp>
    </p:spTree>
    <p:extLst>
      <p:ext uri="{BB962C8B-B14F-4D97-AF65-F5344CB8AC3E}">
        <p14:creationId xmlns:p14="http://schemas.microsoft.com/office/powerpoint/2010/main" val="10843499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2F9C018-3557-4CA4-AD9B-25DC9D107E6C}"/>
              </a:ext>
            </a:extLst>
          </p:cNvPr>
          <p:cNvSpPr>
            <a:spLocks noGrp="1"/>
          </p:cNvSpPr>
          <p:nvPr>
            <p:ph type="title"/>
          </p:nvPr>
        </p:nvSpPr>
        <p:spPr/>
        <p:txBody>
          <a:bodyPr>
            <a:normAutofit/>
          </a:bodyPr>
          <a:lstStyle/>
          <a:p>
            <a:r>
              <a:rPr lang="zh-TW" altLang="en-US" dirty="0"/>
              <a:t>教案介紹 </a:t>
            </a:r>
            <a:r>
              <a:rPr lang="en-US" altLang="zh-TW" dirty="0"/>
              <a:t>– </a:t>
            </a:r>
            <a:r>
              <a:rPr lang="zh-TW" altLang="en-US" dirty="0"/>
              <a:t>力學</a:t>
            </a:r>
            <a:br>
              <a:rPr lang="en-US" altLang="zh-TW" dirty="0"/>
            </a:br>
            <a:r>
              <a:rPr lang="en-US" altLang="zh-TW" sz="2000" dirty="0">
                <a:hlinkClick r:id="rId2"/>
              </a:rPr>
              <a:t>http://faculty.ndhu.edu.tw/~wcy2/wcy2.SimForFun.html</a:t>
            </a:r>
            <a:endParaRPr lang="zh-TW" altLang="en-US" sz="2000" dirty="0"/>
          </a:p>
        </p:txBody>
      </p:sp>
      <p:pic>
        <p:nvPicPr>
          <p:cNvPr id="4" name="圖片 3">
            <a:extLst>
              <a:ext uri="{FF2B5EF4-FFF2-40B4-BE49-F238E27FC236}">
                <a16:creationId xmlns:a16="http://schemas.microsoft.com/office/drawing/2014/main" id="{F331C856-D0C5-44C4-BB1E-C0B6CB61CF44}"/>
              </a:ext>
            </a:extLst>
          </p:cNvPr>
          <p:cNvPicPr>
            <a:picLocks noChangeAspect="1"/>
          </p:cNvPicPr>
          <p:nvPr/>
        </p:nvPicPr>
        <p:blipFill>
          <a:blip r:embed="rId3"/>
          <a:stretch>
            <a:fillRect/>
          </a:stretch>
        </p:blipFill>
        <p:spPr>
          <a:xfrm>
            <a:off x="10035768" y="723160"/>
            <a:ext cx="1019086" cy="1049236"/>
          </a:xfrm>
          <a:prstGeom prst="rect">
            <a:avLst/>
          </a:prstGeom>
        </p:spPr>
      </p:pic>
      <p:sp>
        <p:nvSpPr>
          <p:cNvPr id="8" name="投影片編號版面配置區 7">
            <a:extLst>
              <a:ext uri="{FF2B5EF4-FFF2-40B4-BE49-F238E27FC236}">
                <a16:creationId xmlns:a16="http://schemas.microsoft.com/office/drawing/2014/main" id="{248652FD-108B-488A-8D90-AED54E5BAFD4}"/>
              </a:ext>
            </a:extLst>
          </p:cNvPr>
          <p:cNvSpPr>
            <a:spLocks noGrp="1"/>
          </p:cNvSpPr>
          <p:nvPr>
            <p:ph type="sldNum" sz="quarter" idx="12"/>
          </p:nvPr>
        </p:nvSpPr>
        <p:spPr/>
        <p:txBody>
          <a:bodyPr/>
          <a:lstStyle/>
          <a:p>
            <a:fld id="{DF76A402-9077-4E60-AE49-D091726244A4}" type="slidenum">
              <a:rPr lang="zh-TW" altLang="en-US" smtClean="0"/>
              <a:t>31</a:t>
            </a:fld>
            <a:endParaRPr lang="zh-TW" altLang="en-US"/>
          </a:p>
        </p:txBody>
      </p:sp>
      <p:sp>
        <p:nvSpPr>
          <p:cNvPr id="9" name="日期版面配置區 8">
            <a:extLst>
              <a:ext uri="{FF2B5EF4-FFF2-40B4-BE49-F238E27FC236}">
                <a16:creationId xmlns:a16="http://schemas.microsoft.com/office/drawing/2014/main" id="{1060986E-DBDD-40A3-A65D-CCDFD0D47119}"/>
              </a:ext>
            </a:extLst>
          </p:cNvPr>
          <p:cNvSpPr>
            <a:spLocks noGrp="1"/>
          </p:cNvSpPr>
          <p:nvPr>
            <p:ph type="dt" sz="half" idx="10"/>
          </p:nvPr>
        </p:nvSpPr>
        <p:spPr/>
        <p:txBody>
          <a:bodyPr/>
          <a:lstStyle/>
          <a:p>
            <a:r>
              <a:rPr lang="en-US" altLang="zh-TW"/>
              <a:t>2021/8/20</a:t>
            </a:r>
            <a:endParaRPr lang="zh-TW" altLang="en-US"/>
          </a:p>
        </p:txBody>
      </p:sp>
      <p:sp>
        <p:nvSpPr>
          <p:cNvPr id="12" name="內容版面配置區 2">
            <a:extLst>
              <a:ext uri="{FF2B5EF4-FFF2-40B4-BE49-F238E27FC236}">
                <a16:creationId xmlns:a16="http://schemas.microsoft.com/office/drawing/2014/main" id="{F95C8008-666D-4747-A4BA-9C4F2068C510}"/>
              </a:ext>
            </a:extLst>
          </p:cNvPr>
          <p:cNvSpPr>
            <a:spLocks noGrp="1"/>
          </p:cNvSpPr>
          <p:nvPr>
            <p:ph idx="1"/>
          </p:nvPr>
        </p:nvSpPr>
        <p:spPr>
          <a:xfrm>
            <a:off x="1451579" y="2015732"/>
            <a:ext cx="9603275" cy="3450613"/>
          </a:xfrm>
        </p:spPr>
        <p:txBody>
          <a:bodyPr>
            <a:normAutofit/>
          </a:bodyPr>
          <a:lstStyle/>
          <a:p>
            <a:r>
              <a:rPr lang="zh-TW" altLang="en-US" b="1" dirty="0"/>
              <a:t>學生作業範例 （</a:t>
            </a:r>
            <a:r>
              <a:rPr lang="en-US" altLang="zh-TW" b="1" dirty="0"/>
              <a:t>2016</a:t>
            </a:r>
            <a:r>
              <a:rPr lang="zh-TW" altLang="en-US" b="1" dirty="0"/>
              <a:t> 秋季班 資工一 陳宗伯、林欣儀、</a:t>
            </a:r>
            <a:r>
              <a:rPr lang="en-US" altLang="zh-TW" b="1" dirty="0"/>
              <a:t>Maria Elsa</a:t>
            </a:r>
            <a:r>
              <a:rPr lang="zh-TW" altLang="en-US" b="1" dirty="0"/>
              <a:t>）</a:t>
            </a:r>
            <a:endParaRPr lang="en-US" altLang="zh-TW" b="1" dirty="0"/>
          </a:p>
        </p:txBody>
      </p:sp>
      <p:pic>
        <p:nvPicPr>
          <p:cNvPr id="3" name="圖片 2">
            <a:extLst>
              <a:ext uri="{FF2B5EF4-FFF2-40B4-BE49-F238E27FC236}">
                <a16:creationId xmlns:a16="http://schemas.microsoft.com/office/drawing/2014/main" id="{772E47EE-26CD-43A2-8681-690E7CC90FF2}"/>
              </a:ext>
            </a:extLst>
          </p:cNvPr>
          <p:cNvPicPr>
            <a:picLocks noChangeAspect="1"/>
          </p:cNvPicPr>
          <p:nvPr/>
        </p:nvPicPr>
        <p:blipFill>
          <a:blip r:embed="rId4"/>
          <a:stretch>
            <a:fillRect/>
          </a:stretch>
        </p:blipFill>
        <p:spPr>
          <a:xfrm>
            <a:off x="202237" y="2507521"/>
            <a:ext cx="3900464" cy="2928079"/>
          </a:xfrm>
          <a:prstGeom prst="rect">
            <a:avLst/>
          </a:prstGeom>
        </p:spPr>
      </p:pic>
      <p:sp>
        <p:nvSpPr>
          <p:cNvPr id="13" name="文字方塊 12">
            <a:extLst>
              <a:ext uri="{FF2B5EF4-FFF2-40B4-BE49-F238E27FC236}">
                <a16:creationId xmlns:a16="http://schemas.microsoft.com/office/drawing/2014/main" id="{B75D67D1-373C-4608-9A70-271215259A5E}"/>
              </a:ext>
            </a:extLst>
          </p:cNvPr>
          <p:cNvSpPr txBox="1"/>
          <p:nvPr/>
        </p:nvSpPr>
        <p:spPr>
          <a:xfrm>
            <a:off x="4318000" y="5461000"/>
            <a:ext cx="3185487" cy="369332"/>
          </a:xfrm>
          <a:prstGeom prst="rect">
            <a:avLst/>
          </a:prstGeom>
          <a:noFill/>
        </p:spPr>
        <p:txBody>
          <a:bodyPr wrap="none" rtlCol="0">
            <a:spAutoFit/>
          </a:bodyPr>
          <a:lstStyle/>
          <a:p>
            <a:r>
              <a:rPr lang="zh-TW" altLang="en-US" b="1" dirty="0"/>
              <a:t>學生可以做較貼近實際的探討</a:t>
            </a:r>
          </a:p>
        </p:txBody>
      </p:sp>
      <p:pic>
        <p:nvPicPr>
          <p:cNvPr id="5" name="圖片 4">
            <a:extLst>
              <a:ext uri="{FF2B5EF4-FFF2-40B4-BE49-F238E27FC236}">
                <a16:creationId xmlns:a16="http://schemas.microsoft.com/office/drawing/2014/main" id="{387784BE-2423-4CBC-8613-DC40F67E009E}"/>
              </a:ext>
            </a:extLst>
          </p:cNvPr>
          <p:cNvPicPr>
            <a:picLocks noChangeAspect="1"/>
          </p:cNvPicPr>
          <p:nvPr/>
        </p:nvPicPr>
        <p:blipFill>
          <a:blip r:embed="rId5"/>
          <a:stretch>
            <a:fillRect/>
          </a:stretch>
        </p:blipFill>
        <p:spPr>
          <a:xfrm>
            <a:off x="4137953" y="2507520"/>
            <a:ext cx="3916094" cy="2953479"/>
          </a:xfrm>
          <a:prstGeom prst="rect">
            <a:avLst/>
          </a:prstGeom>
        </p:spPr>
      </p:pic>
      <p:pic>
        <p:nvPicPr>
          <p:cNvPr id="6" name="圖片 5">
            <a:extLst>
              <a:ext uri="{FF2B5EF4-FFF2-40B4-BE49-F238E27FC236}">
                <a16:creationId xmlns:a16="http://schemas.microsoft.com/office/drawing/2014/main" id="{4E24BF42-75D6-4CDA-BA4D-21C0C78AA094}"/>
              </a:ext>
            </a:extLst>
          </p:cNvPr>
          <p:cNvPicPr>
            <a:picLocks noChangeAspect="1"/>
          </p:cNvPicPr>
          <p:nvPr/>
        </p:nvPicPr>
        <p:blipFill>
          <a:blip r:embed="rId6"/>
          <a:stretch>
            <a:fillRect/>
          </a:stretch>
        </p:blipFill>
        <p:spPr>
          <a:xfrm>
            <a:off x="8089299" y="2494820"/>
            <a:ext cx="3958214" cy="2953479"/>
          </a:xfrm>
          <a:prstGeom prst="rect">
            <a:avLst/>
          </a:prstGeom>
        </p:spPr>
      </p:pic>
    </p:spTree>
    <p:extLst>
      <p:ext uri="{BB962C8B-B14F-4D97-AF65-F5344CB8AC3E}">
        <p14:creationId xmlns:p14="http://schemas.microsoft.com/office/powerpoint/2010/main" val="30583033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2F9C018-3557-4CA4-AD9B-25DC9D107E6C}"/>
              </a:ext>
            </a:extLst>
          </p:cNvPr>
          <p:cNvSpPr>
            <a:spLocks noGrp="1"/>
          </p:cNvSpPr>
          <p:nvPr>
            <p:ph type="title"/>
          </p:nvPr>
        </p:nvSpPr>
        <p:spPr/>
        <p:txBody>
          <a:bodyPr>
            <a:normAutofit/>
          </a:bodyPr>
          <a:lstStyle/>
          <a:p>
            <a:r>
              <a:rPr lang="zh-TW" altLang="en-US" dirty="0"/>
              <a:t>教案介紹 </a:t>
            </a:r>
            <a:r>
              <a:rPr lang="en-US" altLang="zh-TW" dirty="0"/>
              <a:t>– </a:t>
            </a:r>
            <a:r>
              <a:rPr lang="zh-TW" altLang="en-US" dirty="0"/>
              <a:t>力學</a:t>
            </a:r>
            <a:br>
              <a:rPr lang="en-US" altLang="zh-TW" dirty="0"/>
            </a:br>
            <a:r>
              <a:rPr lang="en-US" altLang="zh-TW" sz="2000" dirty="0">
                <a:hlinkClick r:id="rId2"/>
              </a:rPr>
              <a:t>http://faculty.ndhu.edu.tw/~wcy2/wcy2.SimForFun.html</a:t>
            </a:r>
            <a:endParaRPr lang="zh-TW" altLang="en-US" sz="2000" dirty="0"/>
          </a:p>
        </p:txBody>
      </p:sp>
      <p:sp>
        <p:nvSpPr>
          <p:cNvPr id="3" name="內容版面配置區 2">
            <a:extLst>
              <a:ext uri="{FF2B5EF4-FFF2-40B4-BE49-F238E27FC236}">
                <a16:creationId xmlns:a16="http://schemas.microsoft.com/office/drawing/2014/main" id="{7CC84269-0DE2-424B-B4DF-CA2F6BE9EE26}"/>
              </a:ext>
            </a:extLst>
          </p:cNvPr>
          <p:cNvSpPr>
            <a:spLocks noGrp="1"/>
          </p:cNvSpPr>
          <p:nvPr>
            <p:ph idx="1"/>
          </p:nvPr>
        </p:nvSpPr>
        <p:spPr/>
        <p:txBody>
          <a:bodyPr>
            <a:normAutofit/>
          </a:bodyPr>
          <a:lstStyle/>
          <a:p>
            <a:r>
              <a:rPr lang="zh-TW" altLang="en-US" dirty="0"/>
              <a:t>資料繪圖：以彈簧運動為例</a:t>
            </a:r>
            <a:endParaRPr lang="en-US" altLang="zh-TW" dirty="0"/>
          </a:p>
        </p:txBody>
      </p:sp>
      <p:pic>
        <p:nvPicPr>
          <p:cNvPr id="4" name="圖片 3">
            <a:extLst>
              <a:ext uri="{FF2B5EF4-FFF2-40B4-BE49-F238E27FC236}">
                <a16:creationId xmlns:a16="http://schemas.microsoft.com/office/drawing/2014/main" id="{F331C856-D0C5-44C4-BB1E-C0B6CB61CF44}"/>
              </a:ext>
            </a:extLst>
          </p:cNvPr>
          <p:cNvPicPr>
            <a:picLocks noChangeAspect="1"/>
          </p:cNvPicPr>
          <p:nvPr/>
        </p:nvPicPr>
        <p:blipFill>
          <a:blip r:embed="rId3"/>
          <a:stretch>
            <a:fillRect/>
          </a:stretch>
        </p:blipFill>
        <p:spPr>
          <a:xfrm>
            <a:off x="10035768" y="723160"/>
            <a:ext cx="1019086" cy="1049236"/>
          </a:xfrm>
          <a:prstGeom prst="rect">
            <a:avLst/>
          </a:prstGeom>
        </p:spPr>
      </p:pic>
      <p:pic>
        <p:nvPicPr>
          <p:cNvPr id="8" name="圖片 7">
            <a:extLst>
              <a:ext uri="{FF2B5EF4-FFF2-40B4-BE49-F238E27FC236}">
                <a16:creationId xmlns:a16="http://schemas.microsoft.com/office/drawing/2014/main" id="{FA759645-1220-48C0-9ECF-D57132296793}"/>
              </a:ext>
            </a:extLst>
          </p:cNvPr>
          <p:cNvPicPr>
            <a:picLocks noChangeAspect="1"/>
          </p:cNvPicPr>
          <p:nvPr/>
        </p:nvPicPr>
        <p:blipFill>
          <a:blip r:embed="rId4"/>
          <a:stretch>
            <a:fillRect/>
          </a:stretch>
        </p:blipFill>
        <p:spPr>
          <a:xfrm>
            <a:off x="422879" y="2727147"/>
            <a:ext cx="5594958" cy="2739198"/>
          </a:xfrm>
          <a:prstGeom prst="rect">
            <a:avLst/>
          </a:prstGeom>
        </p:spPr>
      </p:pic>
      <p:pic>
        <p:nvPicPr>
          <p:cNvPr id="9" name="圖片 8">
            <a:extLst>
              <a:ext uri="{FF2B5EF4-FFF2-40B4-BE49-F238E27FC236}">
                <a16:creationId xmlns:a16="http://schemas.microsoft.com/office/drawing/2014/main" id="{5D8A5254-8195-4335-B12B-468AED7B9083}"/>
              </a:ext>
            </a:extLst>
          </p:cNvPr>
          <p:cNvPicPr>
            <a:picLocks noChangeAspect="1"/>
          </p:cNvPicPr>
          <p:nvPr/>
        </p:nvPicPr>
        <p:blipFill>
          <a:blip r:embed="rId5"/>
          <a:stretch>
            <a:fillRect/>
          </a:stretch>
        </p:blipFill>
        <p:spPr>
          <a:xfrm>
            <a:off x="6017837" y="2727146"/>
            <a:ext cx="5507381" cy="2739197"/>
          </a:xfrm>
          <a:prstGeom prst="rect">
            <a:avLst/>
          </a:prstGeom>
        </p:spPr>
      </p:pic>
      <p:sp>
        <p:nvSpPr>
          <p:cNvPr id="10" name="投影片編號版面配置區 9">
            <a:extLst>
              <a:ext uri="{FF2B5EF4-FFF2-40B4-BE49-F238E27FC236}">
                <a16:creationId xmlns:a16="http://schemas.microsoft.com/office/drawing/2014/main" id="{C677ACD7-1677-49AF-80CA-05815E7EAD53}"/>
              </a:ext>
            </a:extLst>
          </p:cNvPr>
          <p:cNvSpPr>
            <a:spLocks noGrp="1"/>
          </p:cNvSpPr>
          <p:nvPr>
            <p:ph type="sldNum" sz="quarter" idx="12"/>
          </p:nvPr>
        </p:nvSpPr>
        <p:spPr/>
        <p:txBody>
          <a:bodyPr/>
          <a:lstStyle/>
          <a:p>
            <a:fld id="{DF76A402-9077-4E60-AE49-D091726244A4}" type="slidenum">
              <a:rPr lang="zh-TW" altLang="en-US" smtClean="0"/>
              <a:t>32</a:t>
            </a:fld>
            <a:endParaRPr lang="zh-TW" altLang="en-US"/>
          </a:p>
        </p:txBody>
      </p:sp>
      <p:sp>
        <p:nvSpPr>
          <p:cNvPr id="11" name="日期版面配置區 10">
            <a:extLst>
              <a:ext uri="{FF2B5EF4-FFF2-40B4-BE49-F238E27FC236}">
                <a16:creationId xmlns:a16="http://schemas.microsoft.com/office/drawing/2014/main" id="{2190E753-5708-4A85-9296-0FB049D5B611}"/>
              </a:ext>
            </a:extLst>
          </p:cNvPr>
          <p:cNvSpPr>
            <a:spLocks noGrp="1"/>
          </p:cNvSpPr>
          <p:nvPr>
            <p:ph type="dt" sz="half" idx="10"/>
          </p:nvPr>
        </p:nvSpPr>
        <p:spPr/>
        <p:txBody>
          <a:bodyPr/>
          <a:lstStyle/>
          <a:p>
            <a:r>
              <a:rPr lang="en-US" altLang="zh-TW"/>
              <a:t>2021/8/20</a:t>
            </a:r>
            <a:endParaRPr lang="zh-TW" altLang="en-US"/>
          </a:p>
        </p:txBody>
      </p:sp>
    </p:spTree>
    <p:extLst>
      <p:ext uri="{BB962C8B-B14F-4D97-AF65-F5344CB8AC3E}">
        <p14:creationId xmlns:p14="http://schemas.microsoft.com/office/powerpoint/2010/main" val="41525923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2F9C018-3557-4CA4-AD9B-25DC9D107E6C}"/>
              </a:ext>
            </a:extLst>
          </p:cNvPr>
          <p:cNvSpPr>
            <a:spLocks noGrp="1"/>
          </p:cNvSpPr>
          <p:nvPr>
            <p:ph type="title"/>
          </p:nvPr>
        </p:nvSpPr>
        <p:spPr/>
        <p:txBody>
          <a:bodyPr>
            <a:normAutofit/>
          </a:bodyPr>
          <a:lstStyle/>
          <a:p>
            <a:r>
              <a:rPr lang="zh-TW" altLang="en-US" dirty="0"/>
              <a:t>教案介紹 </a:t>
            </a:r>
            <a:r>
              <a:rPr lang="en-US" altLang="zh-TW" dirty="0"/>
              <a:t>– </a:t>
            </a:r>
            <a:r>
              <a:rPr lang="zh-TW" altLang="en-US" dirty="0"/>
              <a:t>力學</a:t>
            </a:r>
            <a:br>
              <a:rPr lang="en-US" altLang="zh-TW" dirty="0"/>
            </a:br>
            <a:r>
              <a:rPr lang="en-US" altLang="zh-TW" sz="2000" dirty="0">
                <a:hlinkClick r:id="rId2"/>
              </a:rPr>
              <a:t>http://faculty.ndhu.edu.tw/~wcy2/wcy2.SimForFun.html</a:t>
            </a:r>
            <a:endParaRPr lang="zh-TW" altLang="en-US" sz="2000" dirty="0"/>
          </a:p>
        </p:txBody>
      </p:sp>
      <p:sp>
        <p:nvSpPr>
          <p:cNvPr id="3" name="內容版面配置區 2">
            <a:extLst>
              <a:ext uri="{FF2B5EF4-FFF2-40B4-BE49-F238E27FC236}">
                <a16:creationId xmlns:a16="http://schemas.microsoft.com/office/drawing/2014/main" id="{7CC84269-0DE2-424B-B4DF-CA2F6BE9EE26}"/>
              </a:ext>
            </a:extLst>
          </p:cNvPr>
          <p:cNvSpPr>
            <a:spLocks noGrp="1"/>
          </p:cNvSpPr>
          <p:nvPr>
            <p:ph idx="1"/>
          </p:nvPr>
        </p:nvSpPr>
        <p:spPr/>
        <p:txBody>
          <a:bodyPr>
            <a:normAutofit/>
          </a:bodyPr>
          <a:lstStyle/>
          <a:p>
            <a:r>
              <a:rPr lang="zh-TW" altLang="en-US" b="1" dirty="0"/>
              <a:t>學生作業範例：簡諧運動 （</a:t>
            </a:r>
            <a:r>
              <a:rPr lang="en-US" altLang="zh-TW" b="1" dirty="0"/>
              <a:t>2016</a:t>
            </a:r>
            <a:r>
              <a:rPr lang="zh-TW" altLang="en-US" b="1" dirty="0"/>
              <a:t> 秋季班 物理五 陳</a:t>
            </a:r>
            <a:r>
              <a:rPr lang="en-US" altLang="zh-TW" b="1" dirty="0"/>
              <a:t>XX</a:t>
            </a:r>
            <a:r>
              <a:rPr lang="zh-TW" altLang="en-US" b="1" dirty="0"/>
              <a:t>）</a:t>
            </a:r>
            <a:endParaRPr lang="en-US" altLang="zh-TW" b="1" dirty="0"/>
          </a:p>
        </p:txBody>
      </p:sp>
      <p:pic>
        <p:nvPicPr>
          <p:cNvPr id="4" name="圖片 3">
            <a:extLst>
              <a:ext uri="{FF2B5EF4-FFF2-40B4-BE49-F238E27FC236}">
                <a16:creationId xmlns:a16="http://schemas.microsoft.com/office/drawing/2014/main" id="{F331C856-D0C5-44C4-BB1E-C0B6CB61CF44}"/>
              </a:ext>
            </a:extLst>
          </p:cNvPr>
          <p:cNvPicPr>
            <a:picLocks noChangeAspect="1"/>
          </p:cNvPicPr>
          <p:nvPr/>
        </p:nvPicPr>
        <p:blipFill>
          <a:blip r:embed="rId3"/>
          <a:stretch>
            <a:fillRect/>
          </a:stretch>
        </p:blipFill>
        <p:spPr>
          <a:xfrm>
            <a:off x="10035768" y="723160"/>
            <a:ext cx="1019086" cy="1049236"/>
          </a:xfrm>
          <a:prstGeom prst="rect">
            <a:avLst/>
          </a:prstGeom>
        </p:spPr>
      </p:pic>
      <p:sp>
        <p:nvSpPr>
          <p:cNvPr id="10" name="投影片編號版面配置區 9">
            <a:extLst>
              <a:ext uri="{FF2B5EF4-FFF2-40B4-BE49-F238E27FC236}">
                <a16:creationId xmlns:a16="http://schemas.microsoft.com/office/drawing/2014/main" id="{C677ACD7-1677-49AF-80CA-05815E7EAD53}"/>
              </a:ext>
            </a:extLst>
          </p:cNvPr>
          <p:cNvSpPr>
            <a:spLocks noGrp="1"/>
          </p:cNvSpPr>
          <p:nvPr>
            <p:ph type="sldNum" sz="quarter" idx="12"/>
          </p:nvPr>
        </p:nvSpPr>
        <p:spPr/>
        <p:txBody>
          <a:bodyPr/>
          <a:lstStyle/>
          <a:p>
            <a:fld id="{DF76A402-9077-4E60-AE49-D091726244A4}" type="slidenum">
              <a:rPr lang="zh-TW" altLang="en-US" smtClean="0"/>
              <a:t>33</a:t>
            </a:fld>
            <a:endParaRPr lang="zh-TW" altLang="en-US"/>
          </a:p>
        </p:txBody>
      </p:sp>
      <p:sp>
        <p:nvSpPr>
          <p:cNvPr id="11" name="日期版面配置區 10">
            <a:extLst>
              <a:ext uri="{FF2B5EF4-FFF2-40B4-BE49-F238E27FC236}">
                <a16:creationId xmlns:a16="http://schemas.microsoft.com/office/drawing/2014/main" id="{2190E753-5708-4A85-9296-0FB049D5B611}"/>
              </a:ext>
            </a:extLst>
          </p:cNvPr>
          <p:cNvSpPr>
            <a:spLocks noGrp="1"/>
          </p:cNvSpPr>
          <p:nvPr>
            <p:ph type="dt" sz="half" idx="10"/>
          </p:nvPr>
        </p:nvSpPr>
        <p:spPr/>
        <p:txBody>
          <a:bodyPr/>
          <a:lstStyle/>
          <a:p>
            <a:r>
              <a:rPr lang="en-US" altLang="zh-TW"/>
              <a:t>2021/8/20</a:t>
            </a:r>
            <a:endParaRPr lang="zh-TW" altLang="en-US"/>
          </a:p>
        </p:txBody>
      </p:sp>
      <p:pic>
        <p:nvPicPr>
          <p:cNvPr id="6" name="圖片 5">
            <a:extLst>
              <a:ext uri="{FF2B5EF4-FFF2-40B4-BE49-F238E27FC236}">
                <a16:creationId xmlns:a16="http://schemas.microsoft.com/office/drawing/2014/main" id="{36564B86-09BE-4EF3-A8DB-E5F50774C441}"/>
              </a:ext>
            </a:extLst>
          </p:cNvPr>
          <p:cNvPicPr>
            <a:picLocks noChangeAspect="1"/>
          </p:cNvPicPr>
          <p:nvPr/>
        </p:nvPicPr>
        <p:blipFill>
          <a:blip r:embed="rId4"/>
          <a:stretch>
            <a:fillRect/>
          </a:stretch>
        </p:blipFill>
        <p:spPr>
          <a:xfrm>
            <a:off x="1105376" y="2446420"/>
            <a:ext cx="4961657" cy="2771243"/>
          </a:xfrm>
          <a:prstGeom prst="rect">
            <a:avLst/>
          </a:prstGeom>
        </p:spPr>
      </p:pic>
      <p:pic>
        <p:nvPicPr>
          <p:cNvPr id="7" name="圖片 6">
            <a:extLst>
              <a:ext uri="{FF2B5EF4-FFF2-40B4-BE49-F238E27FC236}">
                <a16:creationId xmlns:a16="http://schemas.microsoft.com/office/drawing/2014/main" id="{C5DE29B7-48B3-4602-B4DF-D22B94E8C519}"/>
              </a:ext>
            </a:extLst>
          </p:cNvPr>
          <p:cNvPicPr>
            <a:picLocks noChangeAspect="1"/>
          </p:cNvPicPr>
          <p:nvPr/>
        </p:nvPicPr>
        <p:blipFill>
          <a:blip r:embed="rId5"/>
          <a:stretch>
            <a:fillRect/>
          </a:stretch>
        </p:blipFill>
        <p:spPr>
          <a:xfrm>
            <a:off x="6103684" y="2446420"/>
            <a:ext cx="4942377" cy="2771244"/>
          </a:xfrm>
          <a:prstGeom prst="rect">
            <a:avLst/>
          </a:prstGeom>
        </p:spPr>
      </p:pic>
      <p:sp>
        <p:nvSpPr>
          <p:cNvPr id="12" name="文字方塊 11">
            <a:extLst>
              <a:ext uri="{FF2B5EF4-FFF2-40B4-BE49-F238E27FC236}">
                <a16:creationId xmlns:a16="http://schemas.microsoft.com/office/drawing/2014/main" id="{7D50416D-5933-4AE8-89E8-5A7FF4FA957C}"/>
              </a:ext>
            </a:extLst>
          </p:cNvPr>
          <p:cNvSpPr txBox="1"/>
          <p:nvPr/>
        </p:nvSpPr>
        <p:spPr>
          <a:xfrm>
            <a:off x="4419504" y="5431014"/>
            <a:ext cx="2954655" cy="369332"/>
          </a:xfrm>
          <a:prstGeom prst="rect">
            <a:avLst/>
          </a:prstGeom>
          <a:noFill/>
        </p:spPr>
        <p:txBody>
          <a:bodyPr wrap="none" rtlCol="0">
            <a:spAutoFit/>
          </a:bodyPr>
          <a:lstStyle/>
          <a:p>
            <a:r>
              <a:rPr lang="zh-TW" altLang="en-US" b="1" dirty="0"/>
              <a:t>學生可以很容易做出數據圖</a:t>
            </a:r>
          </a:p>
        </p:txBody>
      </p:sp>
    </p:spTree>
    <p:extLst>
      <p:ext uri="{BB962C8B-B14F-4D97-AF65-F5344CB8AC3E}">
        <p14:creationId xmlns:p14="http://schemas.microsoft.com/office/powerpoint/2010/main" val="41167136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a:extLst>
              <a:ext uri="{FF2B5EF4-FFF2-40B4-BE49-F238E27FC236}">
                <a16:creationId xmlns:a16="http://schemas.microsoft.com/office/drawing/2014/main" id="{BA2BC4B1-CADF-46E7-8866-095A0B190463}"/>
              </a:ext>
            </a:extLst>
          </p:cNvPr>
          <p:cNvPicPr>
            <a:picLocks noChangeAspect="1"/>
          </p:cNvPicPr>
          <p:nvPr/>
        </p:nvPicPr>
        <p:blipFill>
          <a:blip r:embed="rId2"/>
          <a:stretch>
            <a:fillRect/>
          </a:stretch>
        </p:blipFill>
        <p:spPr>
          <a:xfrm>
            <a:off x="2697715" y="2146012"/>
            <a:ext cx="7111001" cy="2997775"/>
          </a:xfrm>
          <a:prstGeom prst="rect">
            <a:avLst/>
          </a:prstGeom>
        </p:spPr>
      </p:pic>
      <p:sp>
        <p:nvSpPr>
          <p:cNvPr id="2" name="標題 1">
            <a:extLst>
              <a:ext uri="{FF2B5EF4-FFF2-40B4-BE49-F238E27FC236}">
                <a16:creationId xmlns:a16="http://schemas.microsoft.com/office/drawing/2014/main" id="{72F9C018-3557-4CA4-AD9B-25DC9D107E6C}"/>
              </a:ext>
            </a:extLst>
          </p:cNvPr>
          <p:cNvSpPr>
            <a:spLocks noGrp="1"/>
          </p:cNvSpPr>
          <p:nvPr>
            <p:ph type="title"/>
          </p:nvPr>
        </p:nvSpPr>
        <p:spPr/>
        <p:txBody>
          <a:bodyPr>
            <a:normAutofit/>
          </a:bodyPr>
          <a:lstStyle/>
          <a:p>
            <a:br>
              <a:rPr lang="en-US" altLang="zh-TW" dirty="0"/>
            </a:br>
            <a:r>
              <a:rPr lang="zh-TW" altLang="en-US" dirty="0"/>
              <a:t>學生回饋</a:t>
            </a:r>
            <a:endParaRPr lang="zh-TW" altLang="en-US" sz="2000" dirty="0"/>
          </a:p>
        </p:txBody>
      </p:sp>
      <p:sp>
        <p:nvSpPr>
          <p:cNvPr id="4" name="投影片編號版面配置區 3">
            <a:extLst>
              <a:ext uri="{FF2B5EF4-FFF2-40B4-BE49-F238E27FC236}">
                <a16:creationId xmlns:a16="http://schemas.microsoft.com/office/drawing/2014/main" id="{43EA2849-C7C4-445D-AC40-C14AFD1B4DC2}"/>
              </a:ext>
            </a:extLst>
          </p:cNvPr>
          <p:cNvSpPr>
            <a:spLocks noGrp="1"/>
          </p:cNvSpPr>
          <p:nvPr>
            <p:ph type="sldNum" sz="quarter" idx="12"/>
          </p:nvPr>
        </p:nvSpPr>
        <p:spPr/>
        <p:txBody>
          <a:bodyPr/>
          <a:lstStyle/>
          <a:p>
            <a:fld id="{DF76A402-9077-4E60-AE49-D091726244A4}" type="slidenum">
              <a:rPr lang="zh-TW" altLang="en-US" smtClean="0"/>
              <a:t>34</a:t>
            </a:fld>
            <a:endParaRPr lang="zh-TW" altLang="en-US"/>
          </a:p>
        </p:txBody>
      </p:sp>
      <p:sp>
        <p:nvSpPr>
          <p:cNvPr id="6" name="日期版面配置區 5">
            <a:extLst>
              <a:ext uri="{FF2B5EF4-FFF2-40B4-BE49-F238E27FC236}">
                <a16:creationId xmlns:a16="http://schemas.microsoft.com/office/drawing/2014/main" id="{590489A4-E205-4EFA-828C-F938A35AD052}"/>
              </a:ext>
            </a:extLst>
          </p:cNvPr>
          <p:cNvSpPr>
            <a:spLocks noGrp="1"/>
          </p:cNvSpPr>
          <p:nvPr>
            <p:ph type="dt" sz="half" idx="10"/>
          </p:nvPr>
        </p:nvSpPr>
        <p:spPr/>
        <p:txBody>
          <a:bodyPr/>
          <a:lstStyle/>
          <a:p>
            <a:r>
              <a:rPr lang="en-US" altLang="zh-TW"/>
              <a:t>2021/8/20</a:t>
            </a:r>
            <a:endParaRPr lang="zh-TW" altLang="en-US"/>
          </a:p>
        </p:txBody>
      </p:sp>
      <p:cxnSp>
        <p:nvCxnSpPr>
          <p:cNvPr id="8" name="直線接點 7">
            <a:extLst>
              <a:ext uri="{FF2B5EF4-FFF2-40B4-BE49-F238E27FC236}">
                <a16:creationId xmlns:a16="http://schemas.microsoft.com/office/drawing/2014/main" id="{29D2087A-CEF3-426D-941C-C4C33E802812}"/>
              </a:ext>
            </a:extLst>
          </p:cNvPr>
          <p:cNvCxnSpPr>
            <a:cxnSpLocks/>
          </p:cNvCxnSpPr>
          <p:nvPr/>
        </p:nvCxnSpPr>
        <p:spPr>
          <a:xfrm>
            <a:off x="3001188" y="2726871"/>
            <a:ext cx="2263143"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1" name="直線接點 10">
            <a:extLst>
              <a:ext uri="{FF2B5EF4-FFF2-40B4-BE49-F238E27FC236}">
                <a16:creationId xmlns:a16="http://schemas.microsoft.com/office/drawing/2014/main" id="{9D212E4D-F179-4074-9AA1-05E6CA824A1A}"/>
              </a:ext>
            </a:extLst>
          </p:cNvPr>
          <p:cNvCxnSpPr>
            <a:cxnSpLocks/>
          </p:cNvCxnSpPr>
          <p:nvPr/>
        </p:nvCxnSpPr>
        <p:spPr>
          <a:xfrm>
            <a:off x="3352183" y="3200763"/>
            <a:ext cx="5952312"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3" name="文字方塊 12">
            <a:extLst>
              <a:ext uri="{FF2B5EF4-FFF2-40B4-BE49-F238E27FC236}">
                <a16:creationId xmlns:a16="http://schemas.microsoft.com/office/drawing/2014/main" id="{C3DBE26D-D8BD-4008-857F-91B198EF8320}"/>
              </a:ext>
            </a:extLst>
          </p:cNvPr>
          <p:cNvSpPr txBox="1"/>
          <p:nvPr/>
        </p:nvSpPr>
        <p:spPr>
          <a:xfrm>
            <a:off x="4243983" y="5539980"/>
            <a:ext cx="3185487" cy="369332"/>
          </a:xfrm>
          <a:prstGeom prst="rect">
            <a:avLst/>
          </a:prstGeom>
          <a:noFill/>
        </p:spPr>
        <p:txBody>
          <a:bodyPr wrap="none" rtlCol="0">
            <a:spAutoFit/>
          </a:bodyPr>
          <a:lstStyle/>
          <a:p>
            <a:r>
              <a:rPr lang="zh-TW" altLang="en-US" b="1" dirty="0"/>
              <a:t>成就感可進一步刺激學習欲望</a:t>
            </a:r>
          </a:p>
        </p:txBody>
      </p:sp>
    </p:spTree>
    <p:extLst>
      <p:ext uri="{BB962C8B-B14F-4D97-AF65-F5344CB8AC3E}">
        <p14:creationId xmlns:p14="http://schemas.microsoft.com/office/powerpoint/2010/main" val="42356908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2F9C018-3557-4CA4-AD9B-25DC9D107E6C}"/>
              </a:ext>
            </a:extLst>
          </p:cNvPr>
          <p:cNvSpPr>
            <a:spLocks noGrp="1"/>
          </p:cNvSpPr>
          <p:nvPr>
            <p:ph type="title"/>
          </p:nvPr>
        </p:nvSpPr>
        <p:spPr/>
        <p:txBody>
          <a:bodyPr>
            <a:normAutofit/>
          </a:bodyPr>
          <a:lstStyle/>
          <a:p>
            <a:r>
              <a:rPr lang="zh-TW" altLang="en-US" dirty="0"/>
              <a:t>教案介紹</a:t>
            </a:r>
            <a:endParaRPr lang="zh-TW" altLang="en-US" sz="2000" dirty="0"/>
          </a:p>
        </p:txBody>
      </p:sp>
      <p:sp>
        <p:nvSpPr>
          <p:cNvPr id="3" name="內容版面配置區 2">
            <a:extLst>
              <a:ext uri="{FF2B5EF4-FFF2-40B4-BE49-F238E27FC236}">
                <a16:creationId xmlns:a16="http://schemas.microsoft.com/office/drawing/2014/main" id="{7CC84269-0DE2-424B-B4DF-CA2F6BE9EE26}"/>
              </a:ext>
            </a:extLst>
          </p:cNvPr>
          <p:cNvSpPr>
            <a:spLocks noGrp="1"/>
          </p:cNvSpPr>
          <p:nvPr>
            <p:ph idx="1"/>
          </p:nvPr>
        </p:nvSpPr>
        <p:spPr/>
        <p:txBody>
          <a:bodyPr>
            <a:normAutofit fontScale="85000" lnSpcReduction="20000"/>
          </a:bodyPr>
          <a:lstStyle/>
          <a:p>
            <a:r>
              <a:rPr lang="zh-TW" altLang="en-US" sz="3200" b="1" dirty="0"/>
              <a:t>電磁學：靜止的電荷（單一、群聚成球狀）</a:t>
            </a:r>
            <a:endParaRPr lang="en-US" altLang="zh-TW" sz="3200" b="1" dirty="0"/>
          </a:p>
          <a:p>
            <a:r>
              <a:rPr lang="en-US" altLang="zh-TW" sz="2400" dirty="0">
                <a:hlinkClick r:id="rId2"/>
              </a:rPr>
              <a:t> </a:t>
            </a:r>
            <a:r>
              <a:rPr lang="en-US" altLang="zh-TW" sz="2400" dirty="0">
                <a:hlinkClick r:id="rId3"/>
              </a:rPr>
              <a:t>http://faculty.ndhu.edu.tw/~wcy2/wcy2.SimEM.html</a:t>
            </a:r>
            <a:endParaRPr lang="en-US" altLang="zh-TW" sz="2400" dirty="0"/>
          </a:p>
          <a:p>
            <a:endParaRPr lang="en-US" altLang="zh-TW" sz="2400" dirty="0"/>
          </a:p>
          <a:p>
            <a:endParaRPr lang="en-US" altLang="zh-TW" sz="2400" dirty="0"/>
          </a:p>
          <a:p>
            <a:endParaRPr lang="en-US" altLang="zh-TW" sz="2400" dirty="0"/>
          </a:p>
          <a:p>
            <a:endParaRPr lang="en-US" altLang="zh-TW" sz="2400" dirty="0"/>
          </a:p>
          <a:p>
            <a:endParaRPr lang="en-US" altLang="zh-TW" sz="2400" dirty="0"/>
          </a:p>
          <a:p>
            <a:endParaRPr lang="en-US" altLang="zh-TW" sz="2400" dirty="0"/>
          </a:p>
          <a:p>
            <a:r>
              <a:rPr lang="zh-TW" altLang="en-US" sz="2400" dirty="0"/>
              <a:t>大一普物程度</a:t>
            </a:r>
            <a:endParaRPr lang="en-GB" altLang="zh-TW" sz="2400" dirty="0"/>
          </a:p>
          <a:p>
            <a:r>
              <a:rPr lang="en-GB" altLang="zh-TW" sz="2400" dirty="0"/>
              <a:t>Maxwell’s equations</a:t>
            </a:r>
            <a:endParaRPr lang="en-US" altLang="zh-TW" sz="2400" dirty="0"/>
          </a:p>
        </p:txBody>
      </p:sp>
      <p:sp>
        <p:nvSpPr>
          <p:cNvPr id="5" name="投影片編號版面配置區 4">
            <a:extLst>
              <a:ext uri="{FF2B5EF4-FFF2-40B4-BE49-F238E27FC236}">
                <a16:creationId xmlns:a16="http://schemas.microsoft.com/office/drawing/2014/main" id="{2C02DB46-F476-4555-8D9E-DC3F74440BB0}"/>
              </a:ext>
            </a:extLst>
          </p:cNvPr>
          <p:cNvSpPr>
            <a:spLocks noGrp="1"/>
          </p:cNvSpPr>
          <p:nvPr>
            <p:ph type="sldNum" sz="quarter" idx="12"/>
          </p:nvPr>
        </p:nvSpPr>
        <p:spPr/>
        <p:txBody>
          <a:bodyPr/>
          <a:lstStyle/>
          <a:p>
            <a:fld id="{DF76A402-9077-4E60-AE49-D091726244A4}" type="slidenum">
              <a:rPr lang="zh-TW" altLang="en-US" smtClean="0"/>
              <a:t>35</a:t>
            </a:fld>
            <a:endParaRPr lang="zh-TW" altLang="en-US"/>
          </a:p>
        </p:txBody>
      </p:sp>
      <p:sp>
        <p:nvSpPr>
          <p:cNvPr id="6" name="日期版面配置區 5">
            <a:extLst>
              <a:ext uri="{FF2B5EF4-FFF2-40B4-BE49-F238E27FC236}">
                <a16:creationId xmlns:a16="http://schemas.microsoft.com/office/drawing/2014/main" id="{53FC3D49-EB1B-4C58-B1B0-F8262CFA70D7}"/>
              </a:ext>
            </a:extLst>
          </p:cNvPr>
          <p:cNvSpPr>
            <a:spLocks noGrp="1"/>
          </p:cNvSpPr>
          <p:nvPr>
            <p:ph type="dt" sz="half" idx="10"/>
          </p:nvPr>
        </p:nvSpPr>
        <p:spPr/>
        <p:txBody>
          <a:bodyPr/>
          <a:lstStyle/>
          <a:p>
            <a:r>
              <a:rPr lang="en-US" altLang="zh-TW"/>
              <a:t>2021/8/20</a:t>
            </a:r>
            <a:endParaRPr lang="zh-TW" altLang="en-US"/>
          </a:p>
        </p:txBody>
      </p:sp>
      <p:pic>
        <p:nvPicPr>
          <p:cNvPr id="8" name="圖片 7">
            <a:extLst>
              <a:ext uri="{FF2B5EF4-FFF2-40B4-BE49-F238E27FC236}">
                <a16:creationId xmlns:a16="http://schemas.microsoft.com/office/drawing/2014/main" id="{AABFFB57-5B87-45D1-80C0-A097297113A7}"/>
              </a:ext>
            </a:extLst>
          </p:cNvPr>
          <p:cNvPicPr>
            <a:picLocks noChangeAspect="1"/>
          </p:cNvPicPr>
          <p:nvPr/>
        </p:nvPicPr>
        <p:blipFill>
          <a:blip r:embed="rId4"/>
          <a:stretch>
            <a:fillRect/>
          </a:stretch>
        </p:blipFill>
        <p:spPr>
          <a:xfrm>
            <a:off x="4959836" y="3534158"/>
            <a:ext cx="2272328" cy="2272328"/>
          </a:xfrm>
          <a:prstGeom prst="rect">
            <a:avLst/>
          </a:prstGeom>
        </p:spPr>
      </p:pic>
    </p:spTree>
    <p:extLst>
      <p:ext uri="{BB962C8B-B14F-4D97-AF65-F5344CB8AC3E}">
        <p14:creationId xmlns:p14="http://schemas.microsoft.com/office/powerpoint/2010/main" val="3311987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2F9C018-3557-4CA4-AD9B-25DC9D107E6C}"/>
              </a:ext>
            </a:extLst>
          </p:cNvPr>
          <p:cNvSpPr>
            <a:spLocks noGrp="1"/>
          </p:cNvSpPr>
          <p:nvPr>
            <p:ph type="title"/>
          </p:nvPr>
        </p:nvSpPr>
        <p:spPr/>
        <p:txBody>
          <a:bodyPr>
            <a:normAutofit/>
          </a:bodyPr>
          <a:lstStyle/>
          <a:p>
            <a:r>
              <a:rPr lang="zh-TW" altLang="en-US" dirty="0"/>
              <a:t>教案介紹 </a:t>
            </a:r>
            <a:r>
              <a:rPr lang="en-US" altLang="zh-TW" dirty="0"/>
              <a:t>– </a:t>
            </a:r>
            <a:r>
              <a:rPr lang="zh-TW" altLang="en-US" dirty="0"/>
              <a:t>電磁學</a:t>
            </a:r>
            <a:br>
              <a:rPr lang="en-US" altLang="zh-TW" dirty="0"/>
            </a:br>
            <a:r>
              <a:rPr lang="en-US" altLang="zh-TW" sz="2000" dirty="0">
                <a:hlinkClick r:id="rId2"/>
              </a:rPr>
              <a:t>http://faculty.ndhu.edu.tw/~wcy2/wcy2.SimEM.html</a:t>
            </a:r>
            <a:endParaRPr lang="zh-TW" altLang="en-US" sz="2000" dirty="0"/>
          </a:p>
        </p:txBody>
      </p:sp>
      <p:sp>
        <p:nvSpPr>
          <p:cNvPr id="3" name="內容版面配置區 2">
            <a:extLst>
              <a:ext uri="{FF2B5EF4-FFF2-40B4-BE49-F238E27FC236}">
                <a16:creationId xmlns:a16="http://schemas.microsoft.com/office/drawing/2014/main" id="{7CC84269-0DE2-424B-B4DF-CA2F6BE9EE26}"/>
              </a:ext>
            </a:extLst>
          </p:cNvPr>
          <p:cNvSpPr>
            <a:spLocks noGrp="1"/>
          </p:cNvSpPr>
          <p:nvPr>
            <p:ph idx="1"/>
          </p:nvPr>
        </p:nvSpPr>
        <p:spPr/>
        <p:txBody>
          <a:bodyPr>
            <a:normAutofit/>
          </a:bodyPr>
          <a:lstStyle/>
          <a:p>
            <a:r>
              <a:rPr lang="zh-TW" altLang="en-US" dirty="0"/>
              <a:t>座標系介紹 </a:t>
            </a:r>
            <a:r>
              <a:rPr lang="en-US" altLang="zh-TW" dirty="0"/>
              <a:t>– </a:t>
            </a:r>
            <a:r>
              <a:rPr lang="zh-TW" altLang="en-US" dirty="0"/>
              <a:t>動畫演示</a:t>
            </a:r>
            <a:endParaRPr lang="en-US" altLang="zh-TW" dirty="0"/>
          </a:p>
        </p:txBody>
      </p:sp>
      <p:pic>
        <p:nvPicPr>
          <p:cNvPr id="5" name="圖片 4">
            <a:extLst>
              <a:ext uri="{FF2B5EF4-FFF2-40B4-BE49-F238E27FC236}">
                <a16:creationId xmlns:a16="http://schemas.microsoft.com/office/drawing/2014/main" id="{DA8C783C-1C39-49FB-837F-CE75AF6FDC0C}"/>
              </a:ext>
            </a:extLst>
          </p:cNvPr>
          <p:cNvPicPr>
            <a:picLocks noChangeAspect="1"/>
          </p:cNvPicPr>
          <p:nvPr/>
        </p:nvPicPr>
        <p:blipFill>
          <a:blip r:embed="rId3"/>
          <a:stretch>
            <a:fillRect/>
          </a:stretch>
        </p:blipFill>
        <p:spPr>
          <a:xfrm>
            <a:off x="10005619" y="730288"/>
            <a:ext cx="1049235" cy="1049235"/>
          </a:xfrm>
          <a:prstGeom prst="rect">
            <a:avLst/>
          </a:prstGeom>
        </p:spPr>
      </p:pic>
      <p:pic>
        <p:nvPicPr>
          <p:cNvPr id="7" name="圖片 6">
            <a:extLst>
              <a:ext uri="{FF2B5EF4-FFF2-40B4-BE49-F238E27FC236}">
                <a16:creationId xmlns:a16="http://schemas.microsoft.com/office/drawing/2014/main" id="{1FED6245-C50D-4250-A953-59ED17805881}"/>
              </a:ext>
            </a:extLst>
          </p:cNvPr>
          <p:cNvPicPr>
            <a:picLocks noChangeAspect="1"/>
          </p:cNvPicPr>
          <p:nvPr/>
        </p:nvPicPr>
        <p:blipFill>
          <a:blip r:embed="rId4"/>
          <a:stretch>
            <a:fillRect/>
          </a:stretch>
        </p:blipFill>
        <p:spPr>
          <a:xfrm>
            <a:off x="451897" y="2640840"/>
            <a:ext cx="5644103" cy="3150360"/>
          </a:xfrm>
          <a:prstGeom prst="rect">
            <a:avLst/>
          </a:prstGeom>
        </p:spPr>
      </p:pic>
      <p:sp>
        <p:nvSpPr>
          <p:cNvPr id="11" name="投影片編號版面配置區 10">
            <a:extLst>
              <a:ext uri="{FF2B5EF4-FFF2-40B4-BE49-F238E27FC236}">
                <a16:creationId xmlns:a16="http://schemas.microsoft.com/office/drawing/2014/main" id="{6B849D81-B237-44B4-A13B-5AB748332F9B}"/>
              </a:ext>
            </a:extLst>
          </p:cNvPr>
          <p:cNvSpPr>
            <a:spLocks noGrp="1"/>
          </p:cNvSpPr>
          <p:nvPr>
            <p:ph type="sldNum" sz="quarter" idx="12"/>
          </p:nvPr>
        </p:nvSpPr>
        <p:spPr/>
        <p:txBody>
          <a:bodyPr/>
          <a:lstStyle/>
          <a:p>
            <a:fld id="{DF76A402-9077-4E60-AE49-D091726244A4}" type="slidenum">
              <a:rPr lang="zh-TW" altLang="en-US" smtClean="0"/>
              <a:t>36</a:t>
            </a:fld>
            <a:endParaRPr lang="zh-TW" altLang="en-US"/>
          </a:p>
        </p:txBody>
      </p:sp>
      <p:sp>
        <p:nvSpPr>
          <p:cNvPr id="12" name="日期版面配置區 11">
            <a:extLst>
              <a:ext uri="{FF2B5EF4-FFF2-40B4-BE49-F238E27FC236}">
                <a16:creationId xmlns:a16="http://schemas.microsoft.com/office/drawing/2014/main" id="{126450EB-5AC0-4954-BD3C-A357D82D979A}"/>
              </a:ext>
            </a:extLst>
          </p:cNvPr>
          <p:cNvSpPr>
            <a:spLocks noGrp="1"/>
          </p:cNvSpPr>
          <p:nvPr>
            <p:ph type="dt" sz="half" idx="10"/>
          </p:nvPr>
        </p:nvSpPr>
        <p:spPr/>
        <p:txBody>
          <a:bodyPr/>
          <a:lstStyle/>
          <a:p>
            <a:r>
              <a:rPr lang="en-US" altLang="zh-TW"/>
              <a:t>2021/8/20</a:t>
            </a:r>
            <a:endParaRPr lang="zh-TW" altLang="en-US"/>
          </a:p>
        </p:txBody>
      </p:sp>
      <p:pic>
        <p:nvPicPr>
          <p:cNvPr id="14" name="圖片 13">
            <a:extLst>
              <a:ext uri="{FF2B5EF4-FFF2-40B4-BE49-F238E27FC236}">
                <a16:creationId xmlns:a16="http://schemas.microsoft.com/office/drawing/2014/main" id="{F1F753A2-9518-492F-A5C9-E4B6F29F9C8D}"/>
              </a:ext>
            </a:extLst>
          </p:cNvPr>
          <p:cNvPicPr>
            <a:picLocks noChangeAspect="1"/>
          </p:cNvPicPr>
          <p:nvPr/>
        </p:nvPicPr>
        <p:blipFill>
          <a:blip r:embed="rId5"/>
          <a:stretch>
            <a:fillRect/>
          </a:stretch>
        </p:blipFill>
        <p:spPr>
          <a:xfrm>
            <a:off x="6184887" y="2659212"/>
            <a:ext cx="5574939" cy="3131988"/>
          </a:xfrm>
          <a:prstGeom prst="rect">
            <a:avLst/>
          </a:prstGeom>
        </p:spPr>
      </p:pic>
    </p:spTree>
    <p:extLst>
      <p:ext uri="{BB962C8B-B14F-4D97-AF65-F5344CB8AC3E}">
        <p14:creationId xmlns:p14="http://schemas.microsoft.com/office/powerpoint/2010/main" val="28345843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2F9C018-3557-4CA4-AD9B-25DC9D107E6C}"/>
              </a:ext>
            </a:extLst>
          </p:cNvPr>
          <p:cNvSpPr>
            <a:spLocks noGrp="1"/>
          </p:cNvSpPr>
          <p:nvPr>
            <p:ph type="title"/>
          </p:nvPr>
        </p:nvSpPr>
        <p:spPr/>
        <p:txBody>
          <a:bodyPr>
            <a:normAutofit/>
          </a:bodyPr>
          <a:lstStyle/>
          <a:p>
            <a:r>
              <a:rPr lang="zh-TW" altLang="en-US" dirty="0"/>
              <a:t>教案介紹 </a:t>
            </a:r>
            <a:r>
              <a:rPr lang="en-US" altLang="zh-TW" dirty="0"/>
              <a:t>– </a:t>
            </a:r>
            <a:r>
              <a:rPr lang="zh-TW" altLang="en-US" dirty="0"/>
              <a:t>電磁學</a:t>
            </a:r>
            <a:br>
              <a:rPr lang="en-US" altLang="zh-TW" dirty="0"/>
            </a:br>
            <a:r>
              <a:rPr lang="en-US" altLang="zh-TW" sz="2000" dirty="0">
                <a:hlinkClick r:id="rId2"/>
              </a:rPr>
              <a:t>http://faculty.ndhu.edu.tw/~wcy2/wcy2.SimEM.html</a:t>
            </a:r>
            <a:endParaRPr lang="zh-TW" altLang="en-US" sz="2000" dirty="0"/>
          </a:p>
        </p:txBody>
      </p:sp>
      <p:sp>
        <p:nvSpPr>
          <p:cNvPr id="3" name="內容版面配置區 2">
            <a:extLst>
              <a:ext uri="{FF2B5EF4-FFF2-40B4-BE49-F238E27FC236}">
                <a16:creationId xmlns:a16="http://schemas.microsoft.com/office/drawing/2014/main" id="{7CC84269-0DE2-424B-B4DF-CA2F6BE9EE26}"/>
              </a:ext>
            </a:extLst>
          </p:cNvPr>
          <p:cNvSpPr>
            <a:spLocks noGrp="1"/>
          </p:cNvSpPr>
          <p:nvPr>
            <p:ph idx="1"/>
          </p:nvPr>
        </p:nvSpPr>
        <p:spPr/>
        <p:txBody>
          <a:bodyPr>
            <a:normAutofit/>
          </a:bodyPr>
          <a:lstStyle/>
          <a:p>
            <a:r>
              <a:rPr lang="zh-TW" altLang="en-US" dirty="0"/>
              <a:t>單個靜止電荷的電場分布</a:t>
            </a:r>
            <a:endParaRPr lang="en-US" altLang="zh-TW" dirty="0"/>
          </a:p>
        </p:txBody>
      </p:sp>
      <p:pic>
        <p:nvPicPr>
          <p:cNvPr id="5" name="圖片 4">
            <a:extLst>
              <a:ext uri="{FF2B5EF4-FFF2-40B4-BE49-F238E27FC236}">
                <a16:creationId xmlns:a16="http://schemas.microsoft.com/office/drawing/2014/main" id="{DA8C783C-1C39-49FB-837F-CE75AF6FDC0C}"/>
              </a:ext>
            </a:extLst>
          </p:cNvPr>
          <p:cNvPicPr>
            <a:picLocks noChangeAspect="1"/>
          </p:cNvPicPr>
          <p:nvPr/>
        </p:nvPicPr>
        <p:blipFill>
          <a:blip r:embed="rId3"/>
          <a:stretch>
            <a:fillRect/>
          </a:stretch>
        </p:blipFill>
        <p:spPr>
          <a:xfrm>
            <a:off x="10005619" y="730288"/>
            <a:ext cx="1049235" cy="1049235"/>
          </a:xfrm>
          <a:prstGeom prst="rect">
            <a:avLst/>
          </a:prstGeom>
        </p:spPr>
      </p:pic>
      <p:sp>
        <p:nvSpPr>
          <p:cNvPr id="4" name="投影片編號版面配置區 3">
            <a:extLst>
              <a:ext uri="{FF2B5EF4-FFF2-40B4-BE49-F238E27FC236}">
                <a16:creationId xmlns:a16="http://schemas.microsoft.com/office/drawing/2014/main" id="{43EA2849-C7C4-445D-AC40-C14AFD1B4DC2}"/>
              </a:ext>
            </a:extLst>
          </p:cNvPr>
          <p:cNvSpPr>
            <a:spLocks noGrp="1"/>
          </p:cNvSpPr>
          <p:nvPr>
            <p:ph type="sldNum" sz="quarter" idx="12"/>
          </p:nvPr>
        </p:nvSpPr>
        <p:spPr/>
        <p:txBody>
          <a:bodyPr/>
          <a:lstStyle/>
          <a:p>
            <a:fld id="{DF76A402-9077-4E60-AE49-D091726244A4}" type="slidenum">
              <a:rPr lang="zh-TW" altLang="en-US" smtClean="0"/>
              <a:t>37</a:t>
            </a:fld>
            <a:endParaRPr lang="zh-TW" altLang="en-US"/>
          </a:p>
        </p:txBody>
      </p:sp>
      <p:sp>
        <p:nvSpPr>
          <p:cNvPr id="6" name="日期版面配置區 5">
            <a:extLst>
              <a:ext uri="{FF2B5EF4-FFF2-40B4-BE49-F238E27FC236}">
                <a16:creationId xmlns:a16="http://schemas.microsoft.com/office/drawing/2014/main" id="{590489A4-E205-4EFA-828C-F938A35AD052}"/>
              </a:ext>
            </a:extLst>
          </p:cNvPr>
          <p:cNvSpPr>
            <a:spLocks noGrp="1"/>
          </p:cNvSpPr>
          <p:nvPr>
            <p:ph type="dt" sz="half" idx="10"/>
          </p:nvPr>
        </p:nvSpPr>
        <p:spPr/>
        <p:txBody>
          <a:bodyPr/>
          <a:lstStyle/>
          <a:p>
            <a:r>
              <a:rPr lang="en-US" altLang="zh-TW"/>
              <a:t>2021/8/20</a:t>
            </a:r>
            <a:endParaRPr lang="zh-TW" altLang="en-US"/>
          </a:p>
        </p:txBody>
      </p:sp>
      <p:pic>
        <p:nvPicPr>
          <p:cNvPr id="8" name="圖片 7">
            <a:extLst>
              <a:ext uri="{FF2B5EF4-FFF2-40B4-BE49-F238E27FC236}">
                <a16:creationId xmlns:a16="http://schemas.microsoft.com/office/drawing/2014/main" id="{2AEE1994-1CBC-406A-BCB4-77C18A7F0040}"/>
              </a:ext>
            </a:extLst>
          </p:cNvPr>
          <p:cNvPicPr>
            <a:picLocks noChangeAspect="1"/>
          </p:cNvPicPr>
          <p:nvPr/>
        </p:nvPicPr>
        <p:blipFill>
          <a:blip r:embed="rId4"/>
          <a:stretch>
            <a:fillRect/>
          </a:stretch>
        </p:blipFill>
        <p:spPr>
          <a:xfrm>
            <a:off x="3681143" y="2736205"/>
            <a:ext cx="4829713" cy="2708974"/>
          </a:xfrm>
          <a:prstGeom prst="rect">
            <a:avLst/>
          </a:prstGeom>
        </p:spPr>
      </p:pic>
      <p:pic>
        <p:nvPicPr>
          <p:cNvPr id="10" name="圖片 9">
            <a:extLst>
              <a:ext uri="{FF2B5EF4-FFF2-40B4-BE49-F238E27FC236}">
                <a16:creationId xmlns:a16="http://schemas.microsoft.com/office/drawing/2014/main" id="{74FB8FFF-2B43-4CAF-B5F5-A5172A1F98D4}"/>
              </a:ext>
            </a:extLst>
          </p:cNvPr>
          <p:cNvPicPr>
            <a:picLocks noChangeAspect="1"/>
          </p:cNvPicPr>
          <p:nvPr/>
        </p:nvPicPr>
        <p:blipFill>
          <a:blip r:embed="rId5"/>
          <a:stretch>
            <a:fillRect/>
          </a:stretch>
        </p:blipFill>
        <p:spPr>
          <a:xfrm>
            <a:off x="4869810" y="1853754"/>
            <a:ext cx="2452380" cy="720473"/>
          </a:xfrm>
          <a:prstGeom prst="rect">
            <a:avLst/>
          </a:prstGeom>
        </p:spPr>
      </p:pic>
    </p:spTree>
    <p:extLst>
      <p:ext uri="{BB962C8B-B14F-4D97-AF65-F5344CB8AC3E}">
        <p14:creationId xmlns:p14="http://schemas.microsoft.com/office/powerpoint/2010/main" val="33938329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2F9C018-3557-4CA4-AD9B-25DC9D107E6C}"/>
              </a:ext>
            </a:extLst>
          </p:cNvPr>
          <p:cNvSpPr>
            <a:spLocks noGrp="1"/>
          </p:cNvSpPr>
          <p:nvPr>
            <p:ph type="title"/>
          </p:nvPr>
        </p:nvSpPr>
        <p:spPr/>
        <p:txBody>
          <a:bodyPr>
            <a:normAutofit/>
          </a:bodyPr>
          <a:lstStyle/>
          <a:p>
            <a:r>
              <a:rPr lang="zh-TW" altLang="en-US" dirty="0"/>
              <a:t>教案介紹 </a:t>
            </a:r>
            <a:r>
              <a:rPr lang="en-US" altLang="zh-TW" dirty="0"/>
              <a:t>– </a:t>
            </a:r>
            <a:r>
              <a:rPr lang="zh-TW" altLang="en-US" dirty="0"/>
              <a:t>電磁學</a:t>
            </a:r>
            <a:br>
              <a:rPr lang="en-US" altLang="zh-TW" dirty="0"/>
            </a:br>
            <a:r>
              <a:rPr lang="en-US" altLang="zh-TW" sz="2000" dirty="0">
                <a:hlinkClick r:id="rId2"/>
              </a:rPr>
              <a:t>http://faculty.ndhu.edu.tw/~wcy2/wcy2.SimEM.html</a:t>
            </a:r>
            <a:endParaRPr lang="zh-TW" altLang="en-US" sz="2000" dirty="0"/>
          </a:p>
        </p:txBody>
      </p:sp>
      <p:sp>
        <p:nvSpPr>
          <p:cNvPr id="3" name="內容版面配置區 2">
            <a:extLst>
              <a:ext uri="{FF2B5EF4-FFF2-40B4-BE49-F238E27FC236}">
                <a16:creationId xmlns:a16="http://schemas.microsoft.com/office/drawing/2014/main" id="{7CC84269-0DE2-424B-B4DF-CA2F6BE9EE26}"/>
              </a:ext>
            </a:extLst>
          </p:cNvPr>
          <p:cNvSpPr>
            <a:spLocks noGrp="1"/>
          </p:cNvSpPr>
          <p:nvPr>
            <p:ph idx="1"/>
          </p:nvPr>
        </p:nvSpPr>
        <p:spPr/>
        <p:txBody>
          <a:bodyPr>
            <a:normAutofit/>
          </a:bodyPr>
          <a:lstStyle/>
          <a:p>
            <a:r>
              <a:rPr lang="zh-TW" altLang="en-US" dirty="0"/>
              <a:t>單個靜止電荷的電場與電位勢隨距離的關係</a:t>
            </a:r>
            <a:endParaRPr lang="en-US" altLang="zh-TW" dirty="0"/>
          </a:p>
        </p:txBody>
      </p:sp>
      <p:pic>
        <p:nvPicPr>
          <p:cNvPr id="5" name="圖片 4">
            <a:extLst>
              <a:ext uri="{FF2B5EF4-FFF2-40B4-BE49-F238E27FC236}">
                <a16:creationId xmlns:a16="http://schemas.microsoft.com/office/drawing/2014/main" id="{DA8C783C-1C39-49FB-837F-CE75AF6FDC0C}"/>
              </a:ext>
            </a:extLst>
          </p:cNvPr>
          <p:cNvPicPr>
            <a:picLocks noChangeAspect="1"/>
          </p:cNvPicPr>
          <p:nvPr/>
        </p:nvPicPr>
        <p:blipFill>
          <a:blip r:embed="rId3"/>
          <a:stretch>
            <a:fillRect/>
          </a:stretch>
        </p:blipFill>
        <p:spPr>
          <a:xfrm>
            <a:off x="10005619" y="730288"/>
            <a:ext cx="1049235" cy="1049235"/>
          </a:xfrm>
          <a:prstGeom prst="rect">
            <a:avLst/>
          </a:prstGeom>
        </p:spPr>
      </p:pic>
      <p:sp>
        <p:nvSpPr>
          <p:cNvPr id="4" name="投影片編號版面配置區 3">
            <a:extLst>
              <a:ext uri="{FF2B5EF4-FFF2-40B4-BE49-F238E27FC236}">
                <a16:creationId xmlns:a16="http://schemas.microsoft.com/office/drawing/2014/main" id="{43EA2849-C7C4-445D-AC40-C14AFD1B4DC2}"/>
              </a:ext>
            </a:extLst>
          </p:cNvPr>
          <p:cNvSpPr>
            <a:spLocks noGrp="1"/>
          </p:cNvSpPr>
          <p:nvPr>
            <p:ph type="sldNum" sz="quarter" idx="12"/>
          </p:nvPr>
        </p:nvSpPr>
        <p:spPr/>
        <p:txBody>
          <a:bodyPr/>
          <a:lstStyle/>
          <a:p>
            <a:fld id="{DF76A402-9077-4E60-AE49-D091726244A4}" type="slidenum">
              <a:rPr lang="zh-TW" altLang="en-US" smtClean="0"/>
              <a:t>38</a:t>
            </a:fld>
            <a:endParaRPr lang="zh-TW" altLang="en-US"/>
          </a:p>
        </p:txBody>
      </p:sp>
      <p:sp>
        <p:nvSpPr>
          <p:cNvPr id="6" name="日期版面配置區 5">
            <a:extLst>
              <a:ext uri="{FF2B5EF4-FFF2-40B4-BE49-F238E27FC236}">
                <a16:creationId xmlns:a16="http://schemas.microsoft.com/office/drawing/2014/main" id="{590489A4-E205-4EFA-828C-F938A35AD052}"/>
              </a:ext>
            </a:extLst>
          </p:cNvPr>
          <p:cNvSpPr>
            <a:spLocks noGrp="1"/>
          </p:cNvSpPr>
          <p:nvPr>
            <p:ph type="dt" sz="half" idx="10"/>
          </p:nvPr>
        </p:nvSpPr>
        <p:spPr/>
        <p:txBody>
          <a:bodyPr/>
          <a:lstStyle/>
          <a:p>
            <a:r>
              <a:rPr lang="en-US" altLang="zh-TW"/>
              <a:t>2021/8/20</a:t>
            </a:r>
            <a:endParaRPr lang="zh-TW" altLang="en-US"/>
          </a:p>
        </p:txBody>
      </p:sp>
      <p:pic>
        <p:nvPicPr>
          <p:cNvPr id="7" name="圖片 6">
            <a:extLst>
              <a:ext uri="{FF2B5EF4-FFF2-40B4-BE49-F238E27FC236}">
                <a16:creationId xmlns:a16="http://schemas.microsoft.com/office/drawing/2014/main" id="{08810B9F-7184-4AC8-91CB-B0F023DD4423}"/>
              </a:ext>
            </a:extLst>
          </p:cNvPr>
          <p:cNvPicPr>
            <a:picLocks noChangeAspect="1"/>
          </p:cNvPicPr>
          <p:nvPr/>
        </p:nvPicPr>
        <p:blipFill>
          <a:blip r:embed="rId4"/>
          <a:stretch>
            <a:fillRect/>
          </a:stretch>
        </p:blipFill>
        <p:spPr>
          <a:xfrm>
            <a:off x="6170471" y="2640433"/>
            <a:ext cx="5404188" cy="2825910"/>
          </a:xfrm>
          <a:prstGeom prst="rect">
            <a:avLst/>
          </a:prstGeom>
        </p:spPr>
      </p:pic>
      <p:pic>
        <p:nvPicPr>
          <p:cNvPr id="9" name="圖片 8">
            <a:extLst>
              <a:ext uri="{FF2B5EF4-FFF2-40B4-BE49-F238E27FC236}">
                <a16:creationId xmlns:a16="http://schemas.microsoft.com/office/drawing/2014/main" id="{A9D2CC2B-B61B-4CFE-A569-35E07F54C0CD}"/>
              </a:ext>
            </a:extLst>
          </p:cNvPr>
          <p:cNvPicPr>
            <a:picLocks noChangeAspect="1"/>
          </p:cNvPicPr>
          <p:nvPr/>
        </p:nvPicPr>
        <p:blipFill>
          <a:blip r:embed="rId5"/>
          <a:stretch>
            <a:fillRect/>
          </a:stretch>
        </p:blipFill>
        <p:spPr>
          <a:xfrm>
            <a:off x="542669" y="2640433"/>
            <a:ext cx="5579364" cy="2825911"/>
          </a:xfrm>
          <a:prstGeom prst="rect">
            <a:avLst/>
          </a:prstGeom>
        </p:spPr>
      </p:pic>
      <p:pic>
        <p:nvPicPr>
          <p:cNvPr id="12" name="圖片 11">
            <a:extLst>
              <a:ext uri="{FF2B5EF4-FFF2-40B4-BE49-F238E27FC236}">
                <a16:creationId xmlns:a16="http://schemas.microsoft.com/office/drawing/2014/main" id="{1CEB2994-0D6F-412B-9B74-C1440D067BD8}"/>
              </a:ext>
            </a:extLst>
          </p:cNvPr>
          <p:cNvPicPr>
            <a:picLocks noChangeAspect="1"/>
          </p:cNvPicPr>
          <p:nvPr/>
        </p:nvPicPr>
        <p:blipFill>
          <a:blip r:embed="rId6"/>
          <a:stretch>
            <a:fillRect/>
          </a:stretch>
        </p:blipFill>
        <p:spPr>
          <a:xfrm>
            <a:off x="2746225" y="3191636"/>
            <a:ext cx="2152950" cy="543001"/>
          </a:xfrm>
          <a:prstGeom prst="rect">
            <a:avLst/>
          </a:prstGeom>
        </p:spPr>
      </p:pic>
      <p:pic>
        <p:nvPicPr>
          <p:cNvPr id="13" name="圖片 12">
            <a:extLst>
              <a:ext uri="{FF2B5EF4-FFF2-40B4-BE49-F238E27FC236}">
                <a16:creationId xmlns:a16="http://schemas.microsoft.com/office/drawing/2014/main" id="{3F71DD74-B826-4369-BC4A-D4D477FBA10F}"/>
              </a:ext>
            </a:extLst>
          </p:cNvPr>
          <p:cNvPicPr>
            <a:picLocks noChangeAspect="1"/>
          </p:cNvPicPr>
          <p:nvPr/>
        </p:nvPicPr>
        <p:blipFill>
          <a:blip r:embed="rId7"/>
          <a:stretch>
            <a:fillRect/>
          </a:stretch>
        </p:blipFill>
        <p:spPr>
          <a:xfrm>
            <a:off x="8529651" y="3172583"/>
            <a:ext cx="2057687" cy="581106"/>
          </a:xfrm>
          <a:prstGeom prst="rect">
            <a:avLst/>
          </a:prstGeom>
        </p:spPr>
      </p:pic>
    </p:spTree>
    <p:extLst>
      <p:ext uri="{BB962C8B-B14F-4D97-AF65-F5344CB8AC3E}">
        <p14:creationId xmlns:p14="http://schemas.microsoft.com/office/powerpoint/2010/main" val="19640933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2F9C018-3557-4CA4-AD9B-25DC9D107E6C}"/>
              </a:ext>
            </a:extLst>
          </p:cNvPr>
          <p:cNvSpPr>
            <a:spLocks noGrp="1"/>
          </p:cNvSpPr>
          <p:nvPr>
            <p:ph type="title"/>
          </p:nvPr>
        </p:nvSpPr>
        <p:spPr/>
        <p:txBody>
          <a:bodyPr>
            <a:normAutofit/>
          </a:bodyPr>
          <a:lstStyle/>
          <a:p>
            <a:r>
              <a:rPr lang="zh-TW" altLang="en-US" dirty="0"/>
              <a:t>教案介紹 </a:t>
            </a:r>
            <a:r>
              <a:rPr lang="en-US" altLang="zh-TW" dirty="0"/>
              <a:t>– </a:t>
            </a:r>
            <a:r>
              <a:rPr lang="zh-TW" altLang="en-US" dirty="0"/>
              <a:t>電磁學</a:t>
            </a:r>
            <a:br>
              <a:rPr lang="en-US" altLang="zh-TW" dirty="0"/>
            </a:br>
            <a:r>
              <a:rPr lang="en-US" altLang="zh-TW" sz="2000" dirty="0">
                <a:hlinkClick r:id="rId2"/>
              </a:rPr>
              <a:t>http://faculty.ndhu.edu.tw/~wcy2/wcy2.SimEM.html</a:t>
            </a:r>
            <a:endParaRPr lang="zh-TW" altLang="en-US" sz="2000" dirty="0"/>
          </a:p>
        </p:txBody>
      </p:sp>
      <p:sp>
        <p:nvSpPr>
          <p:cNvPr id="3" name="內容版面配置區 2">
            <a:extLst>
              <a:ext uri="{FF2B5EF4-FFF2-40B4-BE49-F238E27FC236}">
                <a16:creationId xmlns:a16="http://schemas.microsoft.com/office/drawing/2014/main" id="{7CC84269-0DE2-424B-B4DF-CA2F6BE9EE26}"/>
              </a:ext>
            </a:extLst>
          </p:cNvPr>
          <p:cNvSpPr>
            <a:spLocks noGrp="1"/>
          </p:cNvSpPr>
          <p:nvPr>
            <p:ph idx="1"/>
          </p:nvPr>
        </p:nvSpPr>
        <p:spPr/>
        <p:txBody>
          <a:bodyPr>
            <a:normAutofit/>
          </a:bodyPr>
          <a:lstStyle/>
          <a:p>
            <a:r>
              <a:rPr lang="zh-TW" altLang="en-US" dirty="0"/>
              <a:t>單個靜止電荷的電場與電位勢隨距離的關係</a:t>
            </a:r>
            <a:endParaRPr lang="en-US" altLang="zh-TW" dirty="0"/>
          </a:p>
        </p:txBody>
      </p:sp>
      <p:pic>
        <p:nvPicPr>
          <p:cNvPr id="5" name="圖片 4">
            <a:extLst>
              <a:ext uri="{FF2B5EF4-FFF2-40B4-BE49-F238E27FC236}">
                <a16:creationId xmlns:a16="http://schemas.microsoft.com/office/drawing/2014/main" id="{DA8C783C-1C39-49FB-837F-CE75AF6FDC0C}"/>
              </a:ext>
            </a:extLst>
          </p:cNvPr>
          <p:cNvPicPr>
            <a:picLocks noChangeAspect="1"/>
          </p:cNvPicPr>
          <p:nvPr/>
        </p:nvPicPr>
        <p:blipFill>
          <a:blip r:embed="rId3"/>
          <a:stretch>
            <a:fillRect/>
          </a:stretch>
        </p:blipFill>
        <p:spPr>
          <a:xfrm>
            <a:off x="10005619" y="730288"/>
            <a:ext cx="1049235" cy="1049235"/>
          </a:xfrm>
          <a:prstGeom prst="rect">
            <a:avLst/>
          </a:prstGeom>
        </p:spPr>
      </p:pic>
      <p:sp>
        <p:nvSpPr>
          <p:cNvPr id="4" name="投影片編號版面配置區 3">
            <a:extLst>
              <a:ext uri="{FF2B5EF4-FFF2-40B4-BE49-F238E27FC236}">
                <a16:creationId xmlns:a16="http://schemas.microsoft.com/office/drawing/2014/main" id="{43EA2849-C7C4-445D-AC40-C14AFD1B4DC2}"/>
              </a:ext>
            </a:extLst>
          </p:cNvPr>
          <p:cNvSpPr>
            <a:spLocks noGrp="1"/>
          </p:cNvSpPr>
          <p:nvPr>
            <p:ph type="sldNum" sz="quarter" idx="12"/>
          </p:nvPr>
        </p:nvSpPr>
        <p:spPr/>
        <p:txBody>
          <a:bodyPr/>
          <a:lstStyle/>
          <a:p>
            <a:fld id="{DF76A402-9077-4E60-AE49-D091726244A4}" type="slidenum">
              <a:rPr lang="zh-TW" altLang="en-US" smtClean="0"/>
              <a:t>39</a:t>
            </a:fld>
            <a:endParaRPr lang="zh-TW" altLang="en-US"/>
          </a:p>
        </p:txBody>
      </p:sp>
      <p:sp>
        <p:nvSpPr>
          <p:cNvPr id="6" name="日期版面配置區 5">
            <a:extLst>
              <a:ext uri="{FF2B5EF4-FFF2-40B4-BE49-F238E27FC236}">
                <a16:creationId xmlns:a16="http://schemas.microsoft.com/office/drawing/2014/main" id="{590489A4-E205-4EFA-828C-F938A35AD052}"/>
              </a:ext>
            </a:extLst>
          </p:cNvPr>
          <p:cNvSpPr>
            <a:spLocks noGrp="1"/>
          </p:cNvSpPr>
          <p:nvPr>
            <p:ph type="dt" sz="half" idx="10"/>
          </p:nvPr>
        </p:nvSpPr>
        <p:spPr/>
        <p:txBody>
          <a:bodyPr/>
          <a:lstStyle/>
          <a:p>
            <a:r>
              <a:rPr lang="en-US" altLang="zh-TW"/>
              <a:t>2021/8/20</a:t>
            </a:r>
            <a:endParaRPr lang="zh-TW" altLang="en-US"/>
          </a:p>
        </p:txBody>
      </p:sp>
      <p:grpSp>
        <p:nvGrpSpPr>
          <p:cNvPr id="10" name="群組 9">
            <a:extLst>
              <a:ext uri="{FF2B5EF4-FFF2-40B4-BE49-F238E27FC236}">
                <a16:creationId xmlns:a16="http://schemas.microsoft.com/office/drawing/2014/main" id="{27B1BFC2-9FD2-4C47-BDAE-00EF5FE60C55}"/>
              </a:ext>
            </a:extLst>
          </p:cNvPr>
          <p:cNvGrpSpPr/>
          <p:nvPr/>
        </p:nvGrpSpPr>
        <p:grpSpPr>
          <a:xfrm>
            <a:off x="6096000" y="2478064"/>
            <a:ext cx="4319391" cy="2839147"/>
            <a:chOff x="6096000" y="2681264"/>
            <a:chExt cx="4319391" cy="2839147"/>
          </a:xfrm>
        </p:grpSpPr>
        <p:pic>
          <p:nvPicPr>
            <p:cNvPr id="11" name="圖片 10">
              <a:extLst>
                <a:ext uri="{FF2B5EF4-FFF2-40B4-BE49-F238E27FC236}">
                  <a16:creationId xmlns:a16="http://schemas.microsoft.com/office/drawing/2014/main" id="{B6CF3DB0-5A94-4282-9FDD-17C0546F4E88}"/>
                </a:ext>
              </a:extLst>
            </p:cNvPr>
            <p:cNvPicPr>
              <a:picLocks noChangeAspect="1"/>
            </p:cNvPicPr>
            <p:nvPr/>
          </p:nvPicPr>
          <p:blipFill>
            <a:blip r:embed="rId4"/>
            <a:stretch>
              <a:fillRect/>
            </a:stretch>
          </p:blipFill>
          <p:spPr>
            <a:xfrm>
              <a:off x="6096000" y="2735111"/>
              <a:ext cx="4319391" cy="2785300"/>
            </a:xfrm>
            <a:prstGeom prst="rect">
              <a:avLst/>
            </a:prstGeom>
          </p:spPr>
        </p:pic>
        <p:sp>
          <p:nvSpPr>
            <p:cNvPr id="15" name="矩形 14">
              <a:extLst>
                <a:ext uri="{FF2B5EF4-FFF2-40B4-BE49-F238E27FC236}">
                  <a16:creationId xmlns:a16="http://schemas.microsoft.com/office/drawing/2014/main" id="{50929C67-B594-4E5F-8875-4B732EE03A7B}"/>
                </a:ext>
              </a:extLst>
            </p:cNvPr>
            <p:cNvSpPr/>
            <p:nvPr/>
          </p:nvSpPr>
          <p:spPr>
            <a:xfrm>
              <a:off x="6839508" y="2681264"/>
              <a:ext cx="2852063" cy="369332"/>
            </a:xfrm>
            <a:prstGeom prst="rect">
              <a:avLst/>
            </a:prstGeom>
          </p:spPr>
          <p:txBody>
            <a:bodyPr wrap="none">
              <a:spAutoFit/>
            </a:bodyPr>
            <a:lstStyle/>
            <a:p>
              <a:r>
                <a:rPr lang="en-US" altLang="zh-TW" dirty="0"/>
                <a:t>2021</a:t>
              </a:r>
              <a:r>
                <a:rPr lang="zh-TW" altLang="en-US" dirty="0"/>
                <a:t>春季班 資工一 余采軒</a:t>
              </a:r>
            </a:p>
          </p:txBody>
        </p:sp>
      </p:grpSp>
      <p:grpSp>
        <p:nvGrpSpPr>
          <p:cNvPr id="8" name="群組 7">
            <a:extLst>
              <a:ext uri="{FF2B5EF4-FFF2-40B4-BE49-F238E27FC236}">
                <a16:creationId xmlns:a16="http://schemas.microsoft.com/office/drawing/2014/main" id="{A6880003-451D-458F-BB84-18D2D464AE2A}"/>
              </a:ext>
            </a:extLst>
          </p:cNvPr>
          <p:cNvGrpSpPr/>
          <p:nvPr/>
        </p:nvGrpSpPr>
        <p:grpSpPr>
          <a:xfrm>
            <a:off x="1776609" y="2478064"/>
            <a:ext cx="4119224" cy="2839147"/>
            <a:chOff x="1776609" y="2681264"/>
            <a:chExt cx="4119224" cy="2839147"/>
          </a:xfrm>
        </p:grpSpPr>
        <p:pic>
          <p:nvPicPr>
            <p:cNvPr id="14" name="圖片 13">
              <a:extLst>
                <a:ext uri="{FF2B5EF4-FFF2-40B4-BE49-F238E27FC236}">
                  <a16:creationId xmlns:a16="http://schemas.microsoft.com/office/drawing/2014/main" id="{5B2DAAAD-C6F1-47BD-800E-7F59F863D4E6}"/>
                </a:ext>
              </a:extLst>
            </p:cNvPr>
            <p:cNvPicPr>
              <a:picLocks noChangeAspect="1"/>
            </p:cNvPicPr>
            <p:nvPr/>
          </p:nvPicPr>
          <p:blipFill>
            <a:blip r:embed="rId5"/>
            <a:stretch>
              <a:fillRect/>
            </a:stretch>
          </p:blipFill>
          <p:spPr>
            <a:xfrm>
              <a:off x="1776609" y="2735111"/>
              <a:ext cx="4119224" cy="2785300"/>
            </a:xfrm>
            <a:prstGeom prst="rect">
              <a:avLst/>
            </a:prstGeom>
          </p:spPr>
        </p:pic>
        <p:sp>
          <p:nvSpPr>
            <p:cNvPr id="16" name="矩形 15">
              <a:extLst>
                <a:ext uri="{FF2B5EF4-FFF2-40B4-BE49-F238E27FC236}">
                  <a16:creationId xmlns:a16="http://schemas.microsoft.com/office/drawing/2014/main" id="{8FD64F1A-5F81-4692-BE86-37353000E2E2}"/>
                </a:ext>
              </a:extLst>
            </p:cNvPr>
            <p:cNvSpPr/>
            <p:nvPr/>
          </p:nvSpPr>
          <p:spPr>
            <a:xfrm>
              <a:off x="2410189" y="2681264"/>
              <a:ext cx="2852063" cy="369332"/>
            </a:xfrm>
            <a:prstGeom prst="rect">
              <a:avLst/>
            </a:prstGeom>
          </p:spPr>
          <p:txBody>
            <a:bodyPr wrap="none">
              <a:spAutoFit/>
            </a:bodyPr>
            <a:lstStyle/>
            <a:p>
              <a:r>
                <a:rPr lang="en-US" altLang="zh-TW" dirty="0"/>
                <a:t>2021</a:t>
              </a:r>
              <a:r>
                <a:rPr lang="zh-TW" altLang="en-US" dirty="0"/>
                <a:t>春季班 資工一 謝易臻</a:t>
              </a:r>
            </a:p>
          </p:txBody>
        </p:sp>
      </p:grpSp>
      <p:sp>
        <p:nvSpPr>
          <p:cNvPr id="17" name="文字方塊 16">
            <a:extLst>
              <a:ext uri="{FF2B5EF4-FFF2-40B4-BE49-F238E27FC236}">
                <a16:creationId xmlns:a16="http://schemas.microsoft.com/office/drawing/2014/main" id="{93E04DB8-F32C-4189-A6CD-7424B246AFB3}"/>
              </a:ext>
            </a:extLst>
          </p:cNvPr>
          <p:cNvSpPr txBox="1"/>
          <p:nvPr/>
        </p:nvSpPr>
        <p:spPr>
          <a:xfrm>
            <a:off x="3956840" y="5464058"/>
            <a:ext cx="3877985" cy="369332"/>
          </a:xfrm>
          <a:prstGeom prst="rect">
            <a:avLst/>
          </a:prstGeom>
          <a:noFill/>
        </p:spPr>
        <p:txBody>
          <a:bodyPr wrap="none" rtlCol="0">
            <a:spAutoFit/>
          </a:bodyPr>
          <a:lstStyle/>
          <a:p>
            <a:r>
              <a:rPr lang="zh-TW" altLang="en-US" b="1" dirty="0"/>
              <a:t>有好用的工具，學生就容易自行發揮</a:t>
            </a:r>
          </a:p>
        </p:txBody>
      </p:sp>
    </p:spTree>
    <p:extLst>
      <p:ext uri="{BB962C8B-B14F-4D97-AF65-F5344CB8AC3E}">
        <p14:creationId xmlns:p14="http://schemas.microsoft.com/office/powerpoint/2010/main" val="16318544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2F9C018-3557-4CA4-AD9B-25DC9D107E6C}"/>
              </a:ext>
            </a:extLst>
          </p:cNvPr>
          <p:cNvSpPr>
            <a:spLocks noGrp="1"/>
          </p:cNvSpPr>
          <p:nvPr>
            <p:ph type="title"/>
          </p:nvPr>
        </p:nvSpPr>
        <p:spPr/>
        <p:txBody>
          <a:bodyPr>
            <a:normAutofit/>
          </a:bodyPr>
          <a:lstStyle/>
          <a:p>
            <a:r>
              <a:rPr lang="zh-TW" altLang="en-US" dirty="0"/>
              <a:t>教案介紹 </a:t>
            </a:r>
            <a:r>
              <a:rPr lang="en-US" altLang="zh-TW" dirty="0"/>
              <a:t>– </a:t>
            </a:r>
            <a:r>
              <a:rPr lang="zh-TW" altLang="en-US" dirty="0"/>
              <a:t>電磁學</a:t>
            </a:r>
            <a:br>
              <a:rPr lang="en-US" altLang="zh-TW" dirty="0"/>
            </a:br>
            <a:r>
              <a:rPr lang="en-US" altLang="zh-TW" sz="2000" dirty="0">
                <a:hlinkClick r:id="rId2"/>
              </a:rPr>
              <a:t>http://faculty.ndhu.edu.tw/~wcy2/wcy2.SimEM.html</a:t>
            </a:r>
            <a:endParaRPr lang="zh-TW" altLang="en-US" sz="2000" dirty="0"/>
          </a:p>
        </p:txBody>
      </p:sp>
      <p:sp>
        <p:nvSpPr>
          <p:cNvPr id="3" name="內容版面配置區 2">
            <a:extLst>
              <a:ext uri="{FF2B5EF4-FFF2-40B4-BE49-F238E27FC236}">
                <a16:creationId xmlns:a16="http://schemas.microsoft.com/office/drawing/2014/main" id="{7CC84269-0DE2-424B-B4DF-CA2F6BE9EE26}"/>
              </a:ext>
            </a:extLst>
          </p:cNvPr>
          <p:cNvSpPr>
            <a:spLocks noGrp="1"/>
          </p:cNvSpPr>
          <p:nvPr>
            <p:ph idx="1"/>
          </p:nvPr>
        </p:nvSpPr>
        <p:spPr/>
        <p:txBody>
          <a:bodyPr>
            <a:normAutofit/>
          </a:bodyPr>
          <a:lstStyle/>
          <a:p>
            <a:r>
              <a:rPr lang="zh-TW" altLang="en-US" dirty="0"/>
              <a:t>積分概念 </a:t>
            </a:r>
            <a:r>
              <a:rPr lang="en-US" altLang="zh-TW" dirty="0"/>
              <a:t>– </a:t>
            </a:r>
            <a:r>
              <a:rPr lang="zh-TW" altLang="en-US" dirty="0"/>
              <a:t>動畫演示</a:t>
            </a:r>
            <a:endParaRPr lang="en-US" altLang="zh-TW" dirty="0"/>
          </a:p>
        </p:txBody>
      </p:sp>
      <p:pic>
        <p:nvPicPr>
          <p:cNvPr id="5" name="圖片 4">
            <a:extLst>
              <a:ext uri="{FF2B5EF4-FFF2-40B4-BE49-F238E27FC236}">
                <a16:creationId xmlns:a16="http://schemas.microsoft.com/office/drawing/2014/main" id="{DA8C783C-1C39-49FB-837F-CE75AF6FDC0C}"/>
              </a:ext>
            </a:extLst>
          </p:cNvPr>
          <p:cNvPicPr>
            <a:picLocks noChangeAspect="1"/>
          </p:cNvPicPr>
          <p:nvPr/>
        </p:nvPicPr>
        <p:blipFill>
          <a:blip r:embed="rId3"/>
          <a:stretch>
            <a:fillRect/>
          </a:stretch>
        </p:blipFill>
        <p:spPr>
          <a:xfrm>
            <a:off x="10005619" y="730288"/>
            <a:ext cx="1049235" cy="1049235"/>
          </a:xfrm>
          <a:prstGeom prst="rect">
            <a:avLst/>
          </a:prstGeom>
        </p:spPr>
      </p:pic>
      <p:sp>
        <p:nvSpPr>
          <p:cNvPr id="11" name="投影片編號版面配置區 10">
            <a:extLst>
              <a:ext uri="{FF2B5EF4-FFF2-40B4-BE49-F238E27FC236}">
                <a16:creationId xmlns:a16="http://schemas.microsoft.com/office/drawing/2014/main" id="{6B849D81-B237-44B4-A13B-5AB748332F9B}"/>
              </a:ext>
            </a:extLst>
          </p:cNvPr>
          <p:cNvSpPr>
            <a:spLocks noGrp="1"/>
          </p:cNvSpPr>
          <p:nvPr>
            <p:ph type="sldNum" sz="quarter" idx="12"/>
          </p:nvPr>
        </p:nvSpPr>
        <p:spPr/>
        <p:txBody>
          <a:bodyPr/>
          <a:lstStyle/>
          <a:p>
            <a:fld id="{DF76A402-9077-4E60-AE49-D091726244A4}" type="slidenum">
              <a:rPr lang="zh-TW" altLang="en-US" smtClean="0"/>
              <a:t>40</a:t>
            </a:fld>
            <a:endParaRPr lang="zh-TW" altLang="en-US"/>
          </a:p>
        </p:txBody>
      </p:sp>
      <p:sp>
        <p:nvSpPr>
          <p:cNvPr id="12" name="日期版面配置區 11">
            <a:extLst>
              <a:ext uri="{FF2B5EF4-FFF2-40B4-BE49-F238E27FC236}">
                <a16:creationId xmlns:a16="http://schemas.microsoft.com/office/drawing/2014/main" id="{126450EB-5AC0-4954-BD3C-A357D82D979A}"/>
              </a:ext>
            </a:extLst>
          </p:cNvPr>
          <p:cNvSpPr>
            <a:spLocks noGrp="1"/>
          </p:cNvSpPr>
          <p:nvPr>
            <p:ph type="dt" sz="half" idx="10"/>
          </p:nvPr>
        </p:nvSpPr>
        <p:spPr/>
        <p:txBody>
          <a:bodyPr/>
          <a:lstStyle/>
          <a:p>
            <a:r>
              <a:rPr lang="en-US" altLang="zh-TW"/>
              <a:t>2021/8/20</a:t>
            </a:r>
            <a:endParaRPr lang="zh-TW" altLang="en-US"/>
          </a:p>
        </p:txBody>
      </p:sp>
      <p:pic>
        <p:nvPicPr>
          <p:cNvPr id="4" name="圖片 3">
            <a:extLst>
              <a:ext uri="{FF2B5EF4-FFF2-40B4-BE49-F238E27FC236}">
                <a16:creationId xmlns:a16="http://schemas.microsoft.com/office/drawing/2014/main" id="{E3A427B5-F2A7-4985-9780-A31810E3571D}"/>
              </a:ext>
            </a:extLst>
          </p:cNvPr>
          <p:cNvPicPr>
            <a:picLocks noChangeAspect="1"/>
          </p:cNvPicPr>
          <p:nvPr/>
        </p:nvPicPr>
        <p:blipFill>
          <a:blip r:embed="rId4"/>
          <a:stretch>
            <a:fillRect/>
          </a:stretch>
        </p:blipFill>
        <p:spPr>
          <a:xfrm>
            <a:off x="1058002" y="2649432"/>
            <a:ext cx="5114198" cy="3167168"/>
          </a:xfrm>
          <a:prstGeom prst="rect">
            <a:avLst/>
          </a:prstGeom>
        </p:spPr>
      </p:pic>
      <p:pic>
        <p:nvPicPr>
          <p:cNvPr id="6" name="圖片 5">
            <a:extLst>
              <a:ext uri="{FF2B5EF4-FFF2-40B4-BE49-F238E27FC236}">
                <a16:creationId xmlns:a16="http://schemas.microsoft.com/office/drawing/2014/main" id="{B38B6C89-4924-4680-A44B-E7A82C699462}"/>
              </a:ext>
            </a:extLst>
          </p:cNvPr>
          <p:cNvPicPr>
            <a:picLocks noChangeAspect="1"/>
          </p:cNvPicPr>
          <p:nvPr/>
        </p:nvPicPr>
        <p:blipFill>
          <a:blip r:embed="rId5"/>
          <a:stretch>
            <a:fillRect/>
          </a:stretch>
        </p:blipFill>
        <p:spPr>
          <a:xfrm>
            <a:off x="6357196" y="2649432"/>
            <a:ext cx="5112715" cy="3167168"/>
          </a:xfrm>
          <a:prstGeom prst="rect">
            <a:avLst/>
          </a:prstGeom>
        </p:spPr>
      </p:pic>
    </p:spTree>
    <p:extLst>
      <p:ext uri="{BB962C8B-B14F-4D97-AF65-F5344CB8AC3E}">
        <p14:creationId xmlns:p14="http://schemas.microsoft.com/office/powerpoint/2010/main" val="408671229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2F9C018-3557-4CA4-AD9B-25DC9D107E6C}"/>
              </a:ext>
            </a:extLst>
          </p:cNvPr>
          <p:cNvSpPr>
            <a:spLocks noGrp="1"/>
          </p:cNvSpPr>
          <p:nvPr>
            <p:ph type="title"/>
          </p:nvPr>
        </p:nvSpPr>
        <p:spPr/>
        <p:txBody>
          <a:bodyPr>
            <a:normAutofit/>
          </a:bodyPr>
          <a:lstStyle/>
          <a:p>
            <a:r>
              <a:rPr lang="zh-TW" altLang="en-US" dirty="0"/>
              <a:t>教案介紹 </a:t>
            </a:r>
            <a:r>
              <a:rPr lang="en-US" altLang="zh-TW" dirty="0"/>
              <a:t>– </a:t>
            </a:r>
            <a:r>
              <a:rPr lang="zh-TW" altLang="en-US" dirty="0"/>
              <a:t>電磁學</a:t>
            </a:r>
            <a:br>
              <a:rPr lang="en-US" altLang="zh-TW" dirty="0"/>
            </a:br>
            <a:r>
              <a:rPr lang="en-US" altLang="zh-TW" sz="2000" dirty="0">
                <a:hlinkClick r:id="rId2"/>
              </a:rPr>
              <a:t>http://faculty.ndhu.edu.tw/~wcy2/wcy2.SimEM.html</a:t>
            </a:r>
            <a:endParaRPr lang="zh-TW" altLang="en-US" sz="2000" dirty="0"/>
          </a:p>
        </p:txBody>
      </p:sp>
      <p:sp>
        <p:nvSpPr>
          <p:cNvPr id="3" name="內容版面配置區 2">
            <a:extLst>
              <a:ext uri="{FF2B5EF4-FFF2-40B4-BE49-F238E27FC236}">
                <a16:creationId xmlns:a16="http://schemas.microsoft.com/office/drawing/2014/main" id="{7CC84269-0DE2-424B-B4DF-CA2F6BE9EE26}"/>
              </a:ext>
            </a:extLst>
          </p:cNvPr>
          <p:cNvSpPr>
            <a:spLocks noGrp="1"/>
          </p:cNvSpPr>
          <p:nvPr>
            <p:ph idx="1"/>
          </p:nvPr>
        </p:nvSpPr>
        <p:spPr/>
        <p:txBody>
          <a:bodyPr>
            <a:normAutofit/>
          </a:bodyPr>
          <a:lstStyle/>
          <a:p>
            <a:r>
              <a:rPr lang="zh-TW" altLang="en-US" dirty="0"/>
              <a:t>群聚成球狀的靜止電荷電場分布</a:t>
            </a:r>
            <a:endParaRPr lang="en-US" altLang="zh-TW" dirty="0"/>
          </a:p>
        </p:txBody>
      </p:sp>
      <p:pic>
        <p:nvPicPr>
          <p:cNvPr id="5" name="圖片 4">
            <a:extLst>
              <a:ext uri="{FF2B5EF4-FFF2-40B4-BE49-F238E27FC236}">
                <a16:creationId xmlns:a16="http://schemas.microsoft.com/office/drawing/2014/main" id="{DA8C783C-1C39-49FB-837F-CE75AF6FDC0C}"/>
              </a:ext>
            </a:extLst>
          </p:cNvPr>
          <p:cNvPicPr>
            <a:picLocks noChangeAspect="1"/>
          </p:cNvPicPr>
          <p:nvPr/>
        </p:nvPicPr>
        <p:blipFill>
          <a:blip r:embed="rId3"/>
          <a:stretch>
            <a:fillRect/>
          </a:stretch>
        </p:blipFill>
        <p:spPr>
          <a:xfrm>
            <a:off x="10005619" y="730288"/>
            <a:ext cx="1049235" cy="1049235"/>
          </a:xfrm>
          <a:prstGeom prst="rect">
            <a:avLst/>
          </a:prstGeom>
        </p:spPr>
      </p:pic>
      <p:sp>
        <p:nvSpPr>
          <p:cNvPr id="4" name="投影片編號版面配置區 3">
            <a:extLst>
              <a:ext uri="{FF2B5EF4-FFF2-40B4-BE49-F238E27FC236}">
                <a16:creationId xmlns:a16="http://schemas.microsoft.com/office/drawing/2014/main" id="{43EA2849-C7C4-445D-AC40-C14AFD1B4DC2}"/>
              </a:ext>
            </a:extLst>
          </p:cNvPr>
          <p:cNvSpPr>
            <a:spLocks noGrp="1"/>
          </p:cNvSpPr>
          <p:nvPr>
            <p:ph type="sldNum" sz="quarter" idx="12"/>
          </p:nvPr>
        </p:nvSpPr>
        <p:spPr/>
        <p:txBody>
          <a:bodyPr/>
          <a:lstStyle/>
          <a:p>
            <a:fld id="{DF76A402-9077-4E60-AE49-D091726244A4}" type="slidenum">
              <a:rPr lang="zh-TW" altLang="en-US" smtClean="0"/>
              <a:t>41</a:t>
            </a:fld>
            <a:endParaRPr lang="zh-TW" altLang="en-US"/>
          </a:p>
        </p:txBody>
      </p:sp>
      <p:sp>
        <p:nvSpPr>
          <p:cNvPr id="6" name="日期版面配置區 5">
            <a:extLst>
              <a:ext uri="{FF2B5EF4-FFF2-40B4-BE49-F238E27FC236}">
                <a16:creationId xmlns:a16="http://schemas.microsoft.com/office/drawing/2014/main" id="{590489A4-E205-4EFA-828C-F938A35AD052}"/>
              </a:ext>
            </a:extLst>
          </p:cNvPr>
          <p:cNvSpPr>
            <a:spLocks noGrp="1"/>
          </p:cNvSpPr>
          <p:nvPr>
            <p:ph type="dt" sz="half" idx="10"/>
          </p:nvPr>
        </p:nvSpPr>
        <p:spPr/>
        <p:txBody>
          <a:bodyPr/>
          <a:lstStyle/>
          <a:p>
            <a:r>
              <a:rPr lang="en-US" altLang="zh-TW"/>
              <a:t>2021/8/20</a:t>
            </a:r>
            <a:endParaRPr lang="zh-TW" altLang="en-US"/>
          </a:p>
        </p:txBody>
      </p:sp>
      <p:pic>
        <p:nvPicPr>
          <p:cNvPr id="7" name="圖片 6">
            <a:extLst>
              <a:ext uri="{FF2B5EF4-FFF2-40B4-BE49-F238E27FC236}">
                <a16:creationId xmlns:a16="http://schemas.microsoft.com/office/drawing/2014/main" id="{F8DD3E04-BB0B-4291-8F96-E94BFFABC9AB}"/>
              </a:ext>
            </a:extLst>
          </p:cNvPr>
          <p:cNvPicPr>
            <a:picLocks noChangeAspect="1"/>
          </p:cNvPicPr>
          <p:nvPr/>
        </p:nvPicPr>
        <p:blipFill>
          <a:blip r:embed="rId4"/>
          <a:stretch>
            <a:fillRect/>
          </a:stretch>
        </p:blipFill>
        <p:spPr>
          <a:xfrm>
            <a:off x="5422767" y="1927986"/>
            <a:ext cx="2202714" cy="649800"/>
          </a:xfrm>
          <a:prstGeom prst="rect">
            <a:avLst/>
          </a:prstGeom>
        </p:spPr>
      </p:pic>
      <p:pic>
        <p:nvPicPr>
          <p:cNvPr id="9" name="圖片 8">
            <a:extLst>
              <a:ext uri="{FF2B5EF4-FFF2-40B4-BE49-F238E27FC236}">
                <a16:creationId xmlns:a16="http://schemas.microsoft.com/office/drawing/2014/main" id="{8F62DE51-03A8-4A37-86F0-CA415D26C7FD}"/>
              </a:ext>
            </a:extLst>
          </p:cNvPr>
          <p:cNvPicPr>
            <a:picLocks noChangeAspect="1"/>
          </p:cNvPicPr>
          <p:nvPr/>
        </p:nvPicPr>
        <p:blipFill>
          <a:blip r:embed="rId5"/>
          <a:stretch>
            <a:fillRect/>
          </a:stretch>
        </p:blipFill>
        <p:spPr>
          <a:xfrm>
            <a:off x="3270249" y="2577784"/>
            <a:ext cx="5954750" cy="3315015"/>
          </a:xfrm>
          <a:prstGeom prst="rect">
            <a:avLst/>
          </a:prstGeom>
        </p:spPr>
      </p:pic>
    </p:spTree>
    <p:extLst>
      <p:ext uri="{BB962C8B-B14F-4D97-AF65-F5344CB8AC3E}">
        <p14:creationId xmlns:p14="http://schemas.microsoft.com/office/powerpoint/2010/main" val="25618154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2F9C018-3557-4CA4-AD9B-25DC9D107E6C}"/>
              </a:ext>
            </a:extLst>
          </p:cNvPr>
          <p:cNvSpPr>
            <a:spLocks noGrp="1"/>
          </p:cNvSpPr>
          <p:nvPr>
            <p:ph type="title"/>
          </p:nvPr>
        </p:nvSpPr>
        <p:spPr/>
        <p:txBody>
          <a:bodyPr>
            <a:normAutofit/>
          </a:bodyPr>
          <a:lstStyle/>
          <a:p>
            <a:r>
              <a:rPr lang="zh-TW" altLang="en-US" dirty="0"/>
              <a:t>教案介紹 </a:t>
            </a:r>
            <a:r>
              <a:rPr lang="en-US" altLang="zh-TW" dirty="0"/>
              <a:t>– </a:t>
            </a:r>
            <a:r>
              <a:rPr lang="zh-TW" altLang="en-US" dirty="0"/>
              <a:t>電磁學</a:t>
            </a:r>
            <a:br>
              <a:rPr lang="en-US" altLang="zh-TW" dirty="0"/>
            </a:br>
            <a:r>
              <a:rPr lang="en-US" altLang="zh-TW" sz="2000" dirty="0">
                <a:hlinkClick r:id="rId2"/>
              </a:rPr>
              <a:t>http://faculty.ndhu.edu.tw/~wcy2/wcy2.SimEM.html</a:t>
            </a:r>
            <a:endParaRPr lang="zh-TW" altLang="en-US" sz="2000" dirty="0"/>
          </a:p>
        </p:txBody>
      </p:sp>
      <p:sp>
        <p:nvSpPr>
          <p:cNvPr id="3" name="內容版面配置區 2">
            <a:extLst>
              <a:ext uri="{FF2B5EF4-FFF2-40B4-BE49-F238E27FC236}">
                <a16:creationId xmlns:a16="http://schemas.microsoft.com/office/drawing/2014/main" id="{7CC84269-0DE2-424B-B4DF-CA2F6BE9EE26}"/>
              </a:ext>
            </a:extLst>
          </p:cNvPr>
          <p:cNvSpPr>
            <a:spLocks noGrp="1"/>
          </p:cNvSpPr>
          <p:nvPr>
            <p:ph idx="1"/>
          </p:nvPr>
        </p:nvSpPr>
        <p:spPr/>
        <p:txBody>
          <a:bodyPr>
            <a:normAutofit/>
          </a:bodyPr>
          <a:lstStyle/>
          <a:p>
            <a:r>
              <a:rPr lang="zh-TW" altLang="en-US" dirty="0"/>
              <a:t>群聚成球狀的靜止電荷電場與電位勢隨距離的關係</a:t>
            </a:r>
            <a:endParaRPr lang="en-US" altLang="zh-TW" dirty="0"/>
          </a:p>
        </p:txBody>
      </p:sp>
      <p:pic>
        <p:nvPicPr>
          <p:cNvPr id="5" name="圖片 4">
            <a:extLst>
              <a:ext uri="{FF2B5EF4-FFF2-40B4-BE49-F238E27FC236}">
                <a16:creationId xmlns:a16="http://schemas.microsoft.com/office/drawing/2014/main" id="{DA8C783C-1C39-49FB-837F-CE75AF6FDC0C}"/>
              </a:ext>
            </a:extLst>
          </p:cNvPr>
          <p:cNvPicPr>
            <a:picLocks noChangeAspect="1"/>
          </p:cNvPicPr>
          <p:nvPr/>
        </p:nvPicPr>
        <p:blipFill>
          <a:blip r:embed="rId3"/>
          <a:stretch>
            <a:fillRect/>
          </a:stretch>
        </p:blipFill>
        <p:spPr>
          <a:xfrm>
            <a:off x="10005619" y="730288"/>
            <a:ext cx="1049235" cy="1049235"/>
          </a:xfrm>
          <a:prstGeom prst="rect">
            <a:avLst/>
          </a:prstGeom>
        </p:spPr>
      </p:pic>
      <p:sp>
        <p:nvSpPr>
          <p:cNvPr id="4" name="投影片編號版面配置區 3">
            <a:extLst>
              <a:ext uri="{FF2B5EF4-FFF2-40B4-BE49-F238E27FC236}">
                <a16:creationId xmlns:a16="http://schemas.microsoft.com/office/drawing/2014/main" id="{43EA2849-C7C4-445D-AC40-C14AFD1B4DC2}"/>
              </a:ext>
            </a:extLst>
          </p:cNvPr>
          <p:cNvSpPr>
            <a:spLocks noGrp="1"/>
          </p:cNvSpPr>
          <p:nvPr>
            <p:ph type="sldNum" sz="quarter" idx="12"/>
          </p:nvPr>
        </p:nvSpPr>
        <p:spPr/>
        <p:txBody>
          <a:bodyPr/>
          <a:lstStyle/>
          <a:p>
            <a:fld id="{DF76A402-9077-4E60-AE49-D091726244A4}" type="slidenum">
              <a:rPr lang="zh-TW" altLang="en-US" smtClean="0"/>
              <a:t>42</a:t>
            </a:fld>
            <a:endParaRPr lang="zh-TW" altLang="en-US"/>
          </a:p>
        </p:txBody>
      </p:sp>
      <p:sp>
        <p:nvSpPr>
          <p:cNvPr id="6" name="日期版面配置區 5">
            <a:extLst>
              <a:ext uri="{FF2B5EF4-FFF2-40B4-BE49-F238E27FC236}">
                <a16:creationId xmlns:a16="http://schemas.microsoft.com/office/drawing/2014/main" id="{590489A4-E205-4EFA-828C-F938A35AD052}"/>
              </a:ext>
            </a:extLst>
          </p:cNvPr>
          <p:cNvSpPr>
            <a:spLocks noGrp="1"/>
          </p:cNvSpPr>
          <p:nvPr>
            <p:ph type="dt" sz="half" idx="10"/>
          </p:nvPr>
        </p:nvSpPr>
        <p:spPr/>
        <p:txBody>
          <a:bodyPr/>
          <a:lstStyle/>
          <a:p>
            <a:r>
              <a:rPr lang="en-US" altLang="zh-TW"/>
              <a:t>2021/8/20</a:t>
            </a:r>
            <a:endParaRPr lang="zh-TW" altLang="en-US"/>
          </a:p>
        </p:txBody>
      </p:sp>
      <p:pic>
        <p:nvPicPr>
          <p:cNvPr id="8" name="圖片 7">
            <a:extLst>
              <a:ext uri="{FF2B5EF4-FFF2-40B4-BE49-F238E27FC236}">
                <a16:creationId xmlns:a16="http://schemas.microsoft.com/office/drawing/2014/main" id="{8B7E8925-C517-419A-9D52-2227E9E0F41C}"/>
              </a:ext>
            </a:extLst>
          </p:cNvPr>
          <p:cNvPicPr>
            <a:picLocks noChangeAspect="1"/>
          </p:cNvPicPr>
          <p:nvPr/>
        </p:nvPicPr>
        <p:blipFill>
          <a:blip r:embed="rId4"/>
          <a:stretch>
            <a:fillRect/>
          </a:stretch>
        </p:blipFill>
        <p:spPr>
          <a:xfrm>
            <a:off x="352169" y="2628772"/>
            <a:ext cx="5704705" cy="2837573"/>
          </a:xfrm>
          <a:prstGeom prst="rect">
            <a:avLst/>
          </a:prstGeom>
        </p:spPr>
      </p:pic>
      <p:pic>
        <p:nvPicPr>
          <p:cNvPr id="10" name="圖片 9">
            <a:extLst>
              <a:ext uri="{FF2B5EF4-FFF2-40B4-BE49-F238E27FC236}">
                <a16:creationId xmlns:a16="http://schemas.microsoft.com/office/drawing/2014/main" id="{407BFBE3-3EFB-4238-BDBD-1175B333F8CE}"/>
              </a:ext>
            </a:extLst>
          </p:cNvPr>
          <p:cNvPicPr>
            <a:picLocks noChangeAspect="1"/>
          </p:cNvPicPr>
          <p:nvPr/>
        </p:nvPicPr>
        <p:blipFill>
          <a:blip r:embed="rId5"/>
          <a:stretch>
            <a:fillRect/>
          </a:stretch>
        </p:blipFill>
        <p:spPr>
          <a:xfrm>
            <a:off x="6133776" y="2628772"/>
            <a:ext cx="5540023" cy="2837572"/>
          </a:xfrm>
          <a:prstGeom prst="rect">
            <a:avLst/>
          </a:prstGeom>
        </p:spPr>
      </p:pic>
      <p:pic>
        <p:nvPicPr>
          <p:cNvPr id="11" name="圖片 10">
            <a:extLst>
              <a:ext uri="{FF2B5EF4-FFF2-40B4-BE49-F238E27FC236}">
                <a16:creationId xmlns:a16="http://schemas.microsoft.com/office/drawing/2014/main" id="{0849A21A-46CB-425A-AE13-336E80F9E886}"/>
              </a:ext>
            </a:extLst>
          </p:cNvPr>
          <p:cNvPicPr>
            <a:picLocks noChangeAspect="1"/>
          </p:cNvPicPr>
          <p:nvPr/>
        </p:nvPicPr>
        <p:blipFill>
          <a:blip r:embed="rId6"/>
          <a:stretch>
            <a:fillRect/>
          </a:stretch>
        </p:blipFill>
        <p:spPr>
          <a:xfrm>
            <a:off x="9848316" y="2968586"/>
            <a:ext cx="1784210" cy="670575"/>
          </a:xfrm>
          <a:prstGeom prst="rect">
            <a:avLst/>
          </a:prstGeom>
        </p:spPr>
      </p:pic>
      <p:pic>
        <p:nvPicPr>
          <p:cNvPr id="14" name="圖片 13">
            <a:extLst>
              <a:ext uri="{FF2B5EF4-FFF2-40B4-BE49-F238E27FC236}">
                <a16:creationId xmlns:a16="http://schemas.microsoft.com/office/drawing/2014/main" id="{50AB5818-98E7-4456-A931-4792E462898A}"/>
              </a:ext>
            </a:extLst>
          </p:cNvPr>
          <p:cNvPicPr>
            <a:picLocks noChangeAspect="1"/>
          </p:cNvPicPr>
          <p:nvPr/>
        </p:nvPicPr>
        <p:blipFill>
          <a:blip r:embed="rId7"/>
          <a:stretch>
            <a:fillRect/>
          </a:stretch>
        </p:blipFill>
        <p:spPr>
          <a:xfrm>
            <a:off x="4120244" y="2968586"/>
            <a:ext cx="1937434" cy="638213"/>
          </a:xfrm>
          <a:prstGeom prst="rect">
            <a:avLst/>
          </a:prstGeom>
        </p:spPr>
      </p:pic>
    </p:spTree>
    <p:extLst>
      <p:ext uri="{BB962C8B-B14F-4D97-AF65-F5344CB8AC3E}">
        <p14:creationId xmlns:p14="http://schemas.microsoft.com/office/powerpoint/2010/main" val="18014392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2F9C018-3557-4CA4-AD9B-25DC9D107E6C}"/>
              </a:ext>
            </a:extLst>
          </p:cNvPr>
          <p:cNvSpPr>
            <a:spLocks noGrp="1"/>
          </p:cNvSpPr>
          <p:nvPr>
            <p:ph type="title"/>
          </p:nvPr>
        </p:nvSpPr>
        <p:spPr/>
        <p:txBody>
          <a:bodyPr>
            <a:normAutofit/>
          </a:bodyPr>
          <a:lstStyle/>
          <a:p>
            <a:r>
              <a:rPr lang="zh-TW" altLang="en-US" dirty="0"/>
              <a:t>教案介紹 </a:t>
            </a:r>
            <a:r>
              <a:rPr lang="en-US" altLang="zh-TW" dirty="0"/>
              <a:t>– </a:t>
            </a:r>
            <a:r>
              <a:rPr lang="zh-TW" altLang="en-US" dirty="0"/>
              <a:t>電磁學</a:t>
            </a:r>
            <a:br>
              <a:rPr lang="en-US" altLang="zh-TW" dirty="0"/>
            </a:br>
            <a:r>
              <a:rPr lang="en-US" altLang="zh-TW" sz="2000" dirty="0">
                <a:hlinkClick r:id="rId2"/>
              </a:rPr>
              <a:t>http://faculty.ndhu.edu.tw/~wcy2/wcy2.SimEM.html</a:t>
            </a:r>
            <a:endParaRPr lang="zh-TW" altLang="en-US" sz="2000" dirty="0"/>
          </a:p>
        </p:txBody>
      </p:sp>
      <p:sp>
        <p:nvSpPr>
          <p:cNvPr id="3" name="內容版面配置區 2">
            <a:extLst>
              <a:ext uri="{FF2B5EF4-FFF2-40B4-BE49-F238E27FC236}">
                <a16:creationId xmlns:a16="http://schemas.microsoft.com/office/drawing/2014/main" id="{7CC84269-0DE2-424B-B4DF-CA2F6BE9EE26}"/>
              </a:ext>
            </a:extLst>
          </p:cNvPr>
          <p:cNvSpPr>
            <a:spLocks noGrp="1"/>
          </p:cNvSpPr>
          <p:nvPr>
            <p:ph idx="1"/>
          </p:nvPr>
        </p:nvSpPr>
        <p:spPr/>
        <p:txBody>
          <a:bodyPr>
            <a:normAutofit/>
          </a:bodyPr>
          <a:lstStyle/>
          <a:p>
            <a:r>
              <a:rPr lang="zh-TW" altLang="en-US" dirty="0"/>
              <a:t>靜止的電荷：靜電場的高斯定律</a:t>
            </a:r>
            <a:endParaRPr lang="en-US" altLang="zh-TW" dirty="0"/>
          </a:p>
        </p:txBody>
      </p:sp>
      <p:pic>
        <p:nvPicPr>
          <p:cNvPr id="5" name="圖片 4">
            <a:extLst>
              <a:ext uri="{FF2B5EF4-FFF2-40B4-BE49-F238E27FC236}">
                <a16:creationId xmlns:a16="http://schemas.microsoft.com/office/drawing/2014/main" id="{DA8C783C-1C39-49FB-837F-CE75AF6FDC0C}"/>
              </a:ext>
            </a:extLst>
          </p:cNvPr>
          <p:cNvPicPr>
            <a:picLocks noChangeAspect="1"/>
          </p:cNvPicPr>
          <p:nvPr/>
        </p:nvPicPr>
        <p:blipFill>
          <a:blip r:embed="rId3"/>
          <a:stretch>
            <a:fillRect/>
          </a:stretch>
        </p:blipFill>
        <p:spPr>
          <a:xfrm>
            <a:off x="10005619" y="730288"/>
            <a:ext cx="1049235" cy="1049235"/>
          </a:xfrm>
          <a:prstGeom prst="rect">
            <a:avLst/>
          </a:prstGeom>
        </p:spPr>
      </p:pic>
      <p:sp>
        <p:nvSpPr>
          <p:cNvPr id="4" name="投影片編號版面配置區 3">
            <a:extLst>
              <a:ext uri="{FF2B5EF4-FFF2-40B4-BE49-F238E27FC236}">
                <a16:creationId xmlns:a16="http://schemas.microsoft.com/office/drawing/2014/main" id="{43EA2849-C7C4-445D-AC40-C14AFD1B4DC2}"/>
              </a:ext>
            </a:extLst>
          </p:cNvPr>
          <p:cNvSpPr>
            <a:spLocks noGrp="1"/>
          </p:cNvSpPr>
          <p:nvPr>
            <p:ph type="sldNum" sz="quarter" idx="12"/>
          </p:nvPr>
        </p:nvSpPr>
        <p:spPr/>
        <p:txBody>
          <a:bodyPr/>
          <a:lstStyle/>
          <a:p>
            <a:fld id="{DF76A402-9077-4E60-AE49-D091726244A4}" type="slidenum">
              <a:rPr lang="zh-TW" altLang="en-US" smtClean="0"/>
              <a:t>43</a:t>
            </a:fld>
            <a:endParaRPr lang="zh-TW" altLang="en-US"/>
          </a:p>
        </p:txBody>
      </p:sp>
      <p:sp>
        <p:nvSpPr>
          <p:cNvPr id="6" name="日期版面配置區 5">
            <a:extLst>
              <a:ext uri="{FF2B5EF4-FFF2-40B4-BE49-F238E27FC236}">
                <a16:creationId xmlns:a16="http://schemas.microsoft.com/office/drawing/2014/main" id="{590489A4-E205-4EFA-828C-F938A35AD052}"/>
              </a:ext>
            </a:extLst>
          </p:cNvPr>
          <p:cNvSpPr>
            <a:spLocks noGrp="1"/>
          </p:cNvSpPr>
          <p:nvPr>
            <p:ph type="dt" sz="half" idx="10"/>
          </p:nvPr>
        </p:nvSpPr>
        <p:spPr/>
        <p:txBody>
          <a:bodyPr/>
          <a:lstStyle/>
          <a:p>
            <a:r>
              <a:rPr lang="en-US" altLang="zh-TW"/>
              <a:t>2021/8/20</a:t>
            </a:r>
            <a:endParaRPr lang="zh-TW" altLang="en-US"/>
          </a:p>
        </p:txBody>
      </p:sp>
      <p:pic>
        <p:nvPicPr>
          <p:cNvPr id="8" name="圖片 7">
            <a:extLst>
              <a:ext uri="{FF2B5EF4-FFF2-40B4-BE49-F238E27FC236}">
                <a16:creationId xmlns:a16="http://schemas.microsoft.com/office/drawing/2014/main" id="{1DF7D4AB-5410-4BC5-BE31-B18E64553744}"/>
              </a:ext>
            </a:extLst>
          </p:cNvPr>
          <p:cNvPicPr>
            <a:picLocks noChangeAspect="1"/>
          </p:cNvPicPr>
          <p:nvPr/>
        </p:nvPicPr>
        <p:blipFill>
          <a:blip r:embed="rId4"/>
          <a:stretch>
            <a:fillRect/>
          </a:stretch>
        </p:blipFill>
        <p:spPr>
          <a:xfrm>
            <a:off x="1451579" y="2548352"/>
            <a:ext cx="2939461" cy="1055722"/>
          </a:xfrm>
          <a:prstGeom prst="rect">
            <a:avLst/>
          </a:prstGeom>
        </p:spPr>
      </p:pic>
      <p:pic>
        <p:nvPicPr>
          <p:cNvPr id="10" name="圖片 9">
            <a:extLst>
              <a:ext uri="{FF2B5EF4-FFF2-40B4-BE49-F238E27FC236}">
                <a16:creationId xmlns:a16="http://schemas.microsoft.com/office/drawing/2014/main" id="{913AD8FC-DA00-43C5-9FF8-361223F3503A}"/>
              </a:ext>
            </a:extLst>
          </p:cNvPr>
          <p:cNvPicPr>
            <a:picLocks noChangeAspect="1"/>
          </p:cNvPicPr>
          <p:nvPr/>
        </p:nvPicPr>
        <p:blipFill>
          <a:blip r:embed="rId5"/>
          <a:stretch>
            <a:fillRect/>
          </a:stretch>
        </p:blipFill>
        <p:spPr>
          <a:xfrm>
            <a:off x="4654179" y="2548352"/>
            <a:ext cx="6373293" cy="3255547"/>
          </a:xfrm>
          <a:prstGeom prst="rect">
            <a:avLst/>
          </a:prstGeom>
        </p:spPr>
      </p:pic>
    </p:spTree>
    <p:extLst>
      <p:ext uri="{BB962C8B-B14F-4D97-AF65-F5344CB8AC3E}">
        <p14:creationId xmlns:p14="http://schemas.microsoft.com/office/powerpoint/2010/main" val="271511646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2F9C018-3557-4CA4-AD9B-25DC9D107E6C}"/>
              </a:ext>
            </a:extLst>
          </p:cNvPr>
          <p:cNvSpPr>
            <a:spLocks noGrp="1"/>
          </p:cNvSpPr>
          <p:nvPr>
            <p:ph type="title"/>
          </p:nvPr>
        </p:nvSpPr>
        <p:spPr/>
        <p:txBody>
          <a:bodyPr>
            <a:normAutofit/>
          </a:bodyPr>
          <a:lstStyle/>
          <a:p>
            <a:r>
              <a:rPr lang="zh-TW" altLang="en-US" dirty="0"/>
              <a:t>教案介紹</a:t>
            </a:r>
            <a:endParaRPr lang="zh-TW" altLang="en-US" sz="2000" dirty="0"/>
          </a:p>
        </p:txBody>
      </p:sp>
      <p:sp>
        <p:nvSpPr>
          <p:cNvPr id="3" name="內容版面配置區 2">
            <a:extLst>
              <a:ext uri="{FF2B5EF4-FFF2-40B4-BE49-F238E27FC236}">
                <a16:creationId xmlns:a16="http://schemas.microsoft.com/office/drawing/2014/main" id="{7CC84269-0DE2-424B-B4DF-CA2F6BE9EE26}"/>
              </a:ext>
            </a:extLst>
          </p:cNvPr>
          <p:cNvSpPr>
            <a:spLocks noGrp="1"/>
          </p:cNvSpPr>
          <p:nvPr>
            <p:ph idx="1"/>
          </p:nvPr>
        </p:nvSpPr>
        <p:spPr/>
        <p:txBody>
          <a:bodyPr>
            <a:normAutofit/>
          </a:bodyPr>
          <a:lstStyle/>
          <a:p>
            <a:r>
              <a:rPr lang="zh-TW" altLang="en-US" sz="3200" b="1" dirty="0"/>
              <a:t>電磁學：等速移動的電荷（細直導線、粗直導線）</a:t>
            </a:r>
            <a:endParaRPr lang="en-US" altLang="zh-TW" sz="3200" b="1" dirty="0"/>
          </a:p>
          <a:p>
            <a:r>
              <a:rPr lang="en-US" altLang="zh-TW" dirty="0">
                <a:hlinkClick r:id="rId2"/>
              </a:rPr>
              <a:t> </a:t>
            </a:r>
            <a:r>
              <a:rPr lang="en-US" altLang="zh-TW" sz="2400" dirty="0">
                <a:hlinkClick r:id="rId2"/>
              </a:rPr>
              <a:t>http://faculty.ndhu.edu.tw/~wcy2/wcy2.SimEM.html</a:t>
            </a:r>
            <a:endParaRPr lang="en-US" altLang="zh-TW" sz="2400" dirty="0"/>
          </a:p>
        </p:txBody>
      </p:sp>
      <p:sp>
        <p:nvSpPr>
          <p:cNvPr id="5" name="投影片編號版面配置區 4">
            <a:extLst>
              <a:ext uri="{FF2B5EF4-FFF2-40B4-BE49-F238E27FC236}">
                <a16:creationId xmlns:a16="http://schemas.microsoft.com/office/drawing/2014/main" id="{2C02DB46-F476-4555-8D9E-DC3F74440BB0}"/>
              </a:ext>
            </a:extLst>
          </p:cNvPr>
          <p:cNvSpPr>
            <a:spLocks noGrp="1"/>
          </p:cNvSpPr>
          <p:nvPr>
            <p:ph type="sldNum" sz="quarter" idx="12"/>
          </p:nvPr>
        </p:nvSpPr>
        <p:spPr/>
        <p:txBody>
          <a:bodyPr/>
          <a:lstStyle/>
          <a:p>
            <a:fld id="{DF76A402-9077-4E60-AE49-D091726244A4}" type="slidenum">
              <a:rPr lang="zh-TW" altLang="en-US" smtClean="0"/>
              <a:t>44</a:t>
            </a:fld>
            <a:endParaRPr lang="zh-TW" altLang="en-US"/>
          </a:p>
        </p:txBody>
      </p:sp>
      <p:sp>
        <p:nvSpPr>
          <p:cNvPr id="6" name="日期版面配置區 5">
            <a:extLst>
              <a:ext uri="{FF2B5EF4-FFF2-40B4-BE49-F238E27FC236}">
                <a16:creationId xmlns:a16="http://schemas.microsoft.com/office/drawing/2014/main" id="{53FC3D49-EB1B-4C58-B1B0-F8262CFA70D7}"/>
              </a:ext>
            </a:extLst>
          </p:cNvPr>
          <p:cNvSpPr>
            <a:spLocks noGrp="1"/>
          </p:cNvSpPr>
          <p:nvPr>
            <p:ph type="dt" sz="half" idx="10"/>
          </p:nvPr>
        </p:nvSpPr>
        <p:spPr/>
        <p:txBody>
          <a:bodyPr/>
          <a:lstStyle/>
          <a:p>
            <a:r>
              <a:rPr lang="en-US" altLang="zh-TW"/>
              <a:t>2021/8/20</a:t>
            </a:r>
            <a:endParaRPr lang="zh-TW" altLang="en-US"/>
          </a:p>
        </p:txBody>
      </p:sp>
      <p:pic>
        <p:nvPicPr>
          <p:cNvPr id="8" name="圖片 7">
            <a:extLst>
              <a:ext uri="{FF2B5EF4-FFF2-40B4-BE49-F238E27FC236}">
                <a16:creationId xmlns:a16="http://schemas.microsoft.com/office/drawing/2014/main" id="{AABFFB57-5B87-45D1-80C0-A097297113A7}"/>
              </a:ext>
            </a:extLst>
          </p:cNvPr>
          <p:cNvPicPr>
            <a:picLocks noChangeAspect="1"/>
          </p:cNvPicPr>
          <p:nvPr/>
        </p:nvPicPr>
        <p:blipFill>
          <a:blip r:embed="rId3"/>
          <a:stretch>
            <a:fillRect/>
          </a:stretch>
        </p:blipFill>
        <p:spPr>
          <a:xfrm>
            <a:off x="4959836" y="3519643"/>
            <a:ext cx="2272328" cy="2272328"/>
          </a:xfrm>
          <a:prstGeom prst="rect">
            <a:avLst/>
          </a:prstGeom>
        </p:spPr>
      </p:pic>
    </p:spTree>
    <p:extLst>
      <p:ext uri="{BB962C8B-B14F-4D97-AF65-F5344CB8AC3E}">
        <p14:creationId xmlns:p14="http://schemas.microsoft.com/office/powerpoint/2010/main" val="258250179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2F9C018-3557-4CA4-AD9B-25DC9D107E6C}"/>
              </a:ext>
            </a:extLst>
          </p:cNvPr>
          <p:cNvSpPr>
            <a:spLocks noGrp="1"/>
          </p:cNvSpPr>
          <p:nvPr>
            <p:ph type="title"/>
          </p:nvPr>
        </p:nvSpPr>
        <p:spPr/>
        <p:txBody>
          <a:bodyPr>
            <a:normAutofit/>
          </a:bodyPr>
          <a:lstStyle/>
          <a:p>
            <a:r>
              <a:rPr lang="zh-TW" altLang="en-US" dirty="0"/>
              <a:t>教案介紹 </a:t>
            </a:r>
            <a:r>
              <a:rPr lang="en-US" altLang="zh-TW" dirty="0"/>
              <a:t>– </a:t>
            </a:r>
            <a:r>
              <a:rPr lang="zh-TW" altLang="en-US" dirty="0"/>
              <a:t>電磁學</a:t>
            </a:r>
            <a:br>
              <a:rPr lang="en-US" altLang="zh-TW" dirty="0"/>
            </a:br>
            <a:r>
              <a:rPr lang="en-US" altLang="zh-TW" sz="2000" dirty="0">
                <a:hlinkClick r:id="rId2"/>
              </a:rPr>
              <a:t>http://faculty.ndhu.edu.tw/~wcy2/wcy2.SimEM.html</a:t>
            </a:r>
            <a:endParaRPr lang="zh-TW" altLang="en-US" sz="2000" dirty="0"/>
          </a:p>
        </p:txBody>
      </p:sp>
      <p:sp>
        <p:nvSpPr>
          <p:cNvPr id="3" name="內容版面配置區 2">
            <a:extLst>
              <a:ext uri="{FF2B5EF4-FFF2-40B4-BE49-F238E27FC236}">
                <a16:creationId xmlns:a16="http://schemas.microsoft.com/office/drawing/2014/main" id="{7CC84269-0DE2-424B-B4DF-CA2F6BE9EE26}"/>
              </a:ext>
            </a:extLst>
          </p:cNvPr>
          <p:cNvSpPr>
            <a:spLocks noGrp="1"/>
          </p:cNvSpPr>
          <p:nvPr>
            <p:ph idx="1"/>
          </p:nvPr>
        </p:nvSpPr>
        <p:spPr/>
        <p:txBody>
          <a:bodyPr>
            <a:normAutofit/>
          </a:bodyPr>
          <a:lstStyle/>
          <a:p>
            <a:r>
              <a:rPr lang="zh-TW" altLang="en-US" dirty="0"/>
              <a:t>圓柱座標系介紹與積分概念 </a:t>
            </a:r>
            <a:r>
              <a:rPr lang="en-US" altLang="zh-TW" dirty="0"/>
              <a:t>– </a:t>
            </a:r>
            <a:r>
              <a:rPr lang="zh-TW" altLang="en-US" dirty="0"/>
              <a:t>動畫演示</a:t>
            </a:r>
            <a:endParaRPr lang="en-US" altLang="zh-TW" dirty="0"/>
          </a:p>
        </p:txBody>
      </p:sp>
      <p:pic>
        <p:nvPicPr>
          <p:cNvPr id="5" name="圖片 4">
            <a:extLst>
              <a:ext uri="{FF2B5EF4-FFF2-40B4-BE49-F238E27FC236}">
                <a16:creationId xmlns:a16="http://schemas.microsoft.com/office/drawing/2014/main" id="{DA8C783C-1C39-49FB-837F-CE75AF6FDC0C}"/>
              </a:ext>
            </a:extLst>
          </p:cNvPr>
          <p:cNvPicPr>
            <a:picLocks noChangeAspect="1"/>
          </p:cNvPicPr>
          <p:nvPr/>
        </p:nvPicPr>
        <p:blipFill>
          <a:blip r:embed="rId3"/>
          <a:stretch>
            <a:fillRect/>
          </a:stretch>
        </p:blipFill>
        <p:spPr>
          <a:xfrm>
            <a:off x="10005619" y="730288"/>
            <a:ext cx="1049235" cy="1049235"/>
          </a:xfrm>
          <a:prstGeom prst="rect">
            <a:avLst/>
          </a:prstGeom>
        </p:spPr>
      </p:pic>
      <p:sp>
        <p:nvSpPr>
          <p:cNvPr id="4" name="投影片編號版面配置區 3">
            <a:extLst>
              <a:ext uri="{FF2B5EF4-FFF2-40B4-BE49-F238E27FC236}">
                <a16:creationId xmlns:a16="http://schemas.microsoft.com/office/drawing/2014/main" id="{43EA2849-C7C4-445D-AC40-C14AFD1B4DC2}"/>
              </a:ext>
            </a:extLst>
          </p:cNvPr>
          <p:cNvSpPr>
            <a:spLocks noGrp="1"/>
          </p:cNvSpPr>
          <p:nvPr>
            <p:ph type="sldNum" sz="quarter" idx="12"/>
          </p:nvPr>
        </p:nvSpPr>
        <p:spPr/>
        <p:txBody>
          <a:bodyPr/>
          <a:lstStyle/>
          <a:p>
            <a:fld id="{DF76A402-9077-4E60-AE49-D091726244A4}" type="slidenum">
              <a:rPr lang="zh-TW" altLang="en-US" smtClean="0"/>
              <a:t>45</a:t>
            </a:fld>
            <a:endParaRPr lang="zh-TW" altLang="en-US"/>
          </a:p>
        </p:txBody>
      </p:sp>
      <p:sp>
        <p:nvSpPr>
          <p:cNvPr id="6" name="日期版面配置區 5">
            <a:extLst>
              <a:ext uri="{FF2B5EF4-FFF2-40B4-BE49-F238E27FC236}">
                <a16:creationId xmlns:a16="http://schemas.microsoft.com/office/drawing/2014/main" id="{590489A4-E205-4EFA-828C-F938A35AD052}"/>
              </a:ext>
            </a:extLst>
          </p:cNvPr>
          <p:cNvSpPr>
            <a:spLocks noGrp="1"/>
          </p:cNvSpPr>
          <p:nvPr>
            <p:ph type="dt" sz="half" idx="10"/>
          </p:nvPr>
        </p:nvSpPr>
        <p:spPr/>
        <p:txBody>
          <a:bodyPr/>
          <a:lstStyle/>
          <a:p>
            <a:r>
              <a:rPr lang="en-US" altLang="zh-TW"/>
              <a:t>2021/8/20</a:t>
            </a:r>
            <a:endParaRPr lang="zh-TW" altLang="en-US"/>
          </a:p>
        </p:txBody>
      </p:sp>
      <p:pic>
        <p:nvPicPr>
          <p:cNvPr id="7" name="圖片 6">
            <a:extLst>
              <a:ext uri="{FF2B5EF4-FFF2-40B4-BE49-F238E27FC236}">
                <a16:creationId xmlns:a16="http://schemas.microsoft.com/office/drawing/2014/main" id="{D87F0860-C583-4CFA-BDB5-21571044EEB4}"/>
              </a:ext>
            </a:extLst>
          </p:cNvPr>
          <p:cNvPicPr>
            <a:picLocks noChangeAspect="1"/>
          </p:cNvPicPr>
          <p:nvPr/>
        </p:nvPicPr>
        <p:blipFill>
          <a:blip r:embed="rId4"/>
          <a:stretch>
            <a:fillRect/>
          </a:stretch>
        </p:blipFill>
        <p:spPr>
          <a:xfrm>
            <a:off x="635000" y="2477742"/>
            <a:ext cx="6187563" cy="3455958"/>
          </a:xfrm>
          <a:prstGeom prst="rect">
            <a:avLst/>
          </a:prstGeom>
        </p:spPr>
      </p:pic>
      <p:pic>
        <p:nvPicPr>
          <p:cNvPr id="9" name="圖片 8">
            <a:extLst>
              <a:ext uri="{FF2B5EF4-FFF2-40B4-BE49-F238E27FC236}">
                <a16:creationId xmlns:a16="http://schemas.microsoft.com/office/drawing/2014/main" id="{7244B713-4BAC-4611-A13C-830601AF1D4B}"/>
              </a:ext>
            </a:extLst>
          </p:cNvPr>
          <p:cNvPicPr>
            <a:picLocks noChangeAspect="1"/>
          </p:cNvPicPr>
          <p:nvPr/>
        </p:nvPicPr>
        <p:blipFill>
          <a:blip r:embed="rId5"/>
          <a:stretch>
            <a:fillRect/>
          </a:stretch>
        </p:blipFill>
        <p:spPr>
          <a:xfrm>
            <a:off x="5656388" y="2477742"/>
            <a:ext cx="5849812" cy="3450613"/>
          </a:xfrm>
          <a:prstGeom prst="rect">
            <a:avLst/>
          </a:prstGeom>
        </p:spPr>
      </p:pic>
    </p:spTree>
    <p:extLst>
      <p:ext uri="{BB962C8B-B14F-4D97-AF65-F5344CB8AC3E}">
        <p14:creationId xmlns:p14="http://schemas.microsoft.com/office/powerpoint/2010/main" val="281701694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2F9C018-3557-4CA4-AD9B-25DC9D107E6C}"/>
              </a:ext>
            </a:extLst>
          </p:cNvPr>
          <p:cNvSpPr>
            <a:spLocks noGrp="1"/>
          </p:cNvSpPr>
          <p:nvPr>
            <p:ph type="title"/>
          </p:nvPr>
        </p:nvSpPr>
        <p:spPr/>
        <p:txBody>
          <a:bodyPr>
            <a:normAutofit/>
          </a:bodyPr>
          <a:lstStyle/>
          <a:p>
            <a:r>
              <a:rPr lang="zh-TW" altLang="en-US" dirty="0"/>
              <a:t>教案介紹 </a:t>
            </a:r>
            <a:r>
              <a:rPr lang="en-US" altLang="zh-TW" dirty="0"/>
              <a:t>– </a:t>
            </a:r>
            <a:r>
              <a:rPr lang="zh-TW" altLang="en-US" dirty="0"/>
              <a:t>電磁學</a:t>
            </a:r>
            <a:br>
              <a:rPr lang="en-US" altLang="zh-TW" dirty="0"/>
            </a:br>
            <a:r>
              <a:rPr lang="en-US" altLang="zh-TW" sz="2000" dirty="0">
                <a:hlinkClick r:id="rId2"/>
              </a:rPr>
              <a:t>http://faculty.ndhu.edu.tw/~wcy2/wcy2.SimEM.html</a:t>
            </a:r>
            <a:endParaRPr lang="zh-TW" altLang="en-US" sz="2000" dirty="0"/>
          </a:p>
        </p:txBody>
      </p:sp>
      <p:sp>
        <p:nvSpPr>
          <p:cNvPr id="3" name="內容版面配置區 2">
            <a:extLst>
              <a:ext uri="{FF2B5EF4-FFF2-40B4-BE49-F238E27FC236}">
                <a16:creationId xmlns:a16="http://schemas.microsoft.com/office/drawing/2014/main" id="{7CC84269-0DE2-424B-B4DF-CA2F6BE9EE26}"/>
              </a:ext>
            </a:extLst>
          </p:cNvPr>
          <p:cNvSpPr>
            <a:spLocks noGrp="1"/>
          </p:cNvSpPr>
          <p:nvPr>
            <p:ph idx="1"/>
          </p:nvPr>
        </p:nvSpPr>
        <p:spPr>
          <a:xfrm>
            <a:off x="1451579" y="2015732"/>
            <a:ext cx="9603275" cy="3450613"/>
          </a:xfrm>
        </p:spPr>
        <p:txBody>
          <a:bodyPr>
            <a:normAutofit/>
          </a:bodyPr>
          <a:lstStyle/>
          <a:p>
            <a:r>
              <a:rPr lang="zh-TW" altLang="en-US" dirty="0"/>
              <a:t>等速移動的電荷 </a:t>
            </a:r>
            <a:r>
              <a:rPr lang="en-US" altLang="zh-TW" dirty="0"/>
              <a:t>– </a:t>
            </a:r>
            <a:r>
              <a:rPr lang="zh-TW" altLang="en-US" dirty="0"/>
              <a:t>細長直導線的磁場</a:t>
            </a:r>
            <a:endParaRPr lang="en-US" altLang="zh-TW" dirty="0"/>
          </a:p>
        </p:txBody>
      </p:sp>
      <p:pic>
        <p:nvPicPr>
          <p:cNvPr id="5" name="圖片 4">
            <a:extLst>
              <a:ext uri="{FF2B5EF4-FFF2-40B4-BE49-F238E27FC236}">
                <a16:creationId xmlns:a16="http://schemas.microsoft.com/office/drawing/2014/main" id="{DA8C783C-1C39-49FB-837F-CE75AF6FDC0C}"/>
              </a:ext>
            </a:extLst>
          </p:cNvPr>
          <p:cNvPicPr>
            <a:picLocks noChangeAspect="1"/>
          </p:cNvPicPr>
          <p:nvPr/>
        </p:nvPicPr>
        <p:blipFill>
          <a:blip r:embed="rId3"/>
          <a:stretch>
            <a:fillRect/>
          </a:stretch>
        </p:blipFill>
        <p:spPr>
          <a:xfrm>
            <a:off x="10005619" y="730288"/>
            <a:ext cx="1049235" cy="1049235"/>
          </a:xfrm>
          <a:prstGeom prst="rect">
            <a:avLst/>
          </a:prstGeom>
        </p:spPr>
      </p:pic>
      <p:sp>
        <p:nvSpPr>
          <p:cNvPr id="4" name="投影片編號版面配置區 3">
            <a:extLst>
              <a:ext uri="{FF2B5EF4-FFF2-40B4-BE49-F238E27FC236}">
                <a16:creationId xmlns:a16="http://schemas.microsoft.com/office/drawing/2014/main" id="{43EA2849-C7C4-445D-AC40-C14AFD1B4DC2}"/>
              </a:ext>
            </a:extLst>
          </p:cNvPr>
          <p:cNvSpPr>
            <a:spLocks noGrp="1"/>
          </p:cNvSpPr>
          <p:nvPr>
            <p:ph type="sldNum" sz="quarter" idx="12"/>
          </p:nvPr>
        </p:nvSpPr>
        <p:spPr/>
        <p:txBody>
          <a:bodyPr/>
          <a:lstStyle/>
          <a:p>
            <a:fld id="{DF76A402-9077-4E60-AE49-D091726244A4}" type="slidenum">
              <a:rPr lang="zh-TW" altLang="en-US" smtClean="0"/>
              <a:t>46</a:t>
            </a:fld>
            <a:endParaRPr lang="zh-TW" altLang="en-US"/>
          </a:p>
        </p:txBody>
      </p:sp>
      <p:sp>
        <p:nvSpPr>
          <p:cNvPr id="6" name="日期版面配置區 5">
            <a:extLst>
              <a:ext uri="{FF2B5EF4-FFF2-40B4-BE49-F238E27FC236}">
                <a16:creationId xmlns:a16="http://schemas.microsoft.com/office/drawing/2014/main" id="{590489A4-E205-4EFA-828C-F938A35AD052}"/>
              </a:ext>
            </a:extLst>
          </p:cNvPr>
          <p:cNvSpPr>
            <a:spLocks noGrp="1"/>
          </p:cNvSpPr>
          <p:nvPr>
            <p:ph type="dt" sz="half" idx="10"/>
          </p:nvPr>
        </p:nvSpPr>
        <p:spPr/>
        <p:txBody>
          <a:bodyPr/>
          <a:lstStyle/>
          <a:p>
            <a:r>
              <a:rPr lang="en-US" altLang="zh-TW"/>
              <a:t>2021/8/20</a:t>
            </a:r>
            <a:endParaRPr lang="zh-TW" altLang="en-US"/>
          </a:p>
        </p:txBody>
      </p:sp>
      <p:pic>
        <p:nvPicPr>
          <p:cNvPr id="8" name="圖片 7">
            <a:extLst>
              <a:ext uri="{FF2B5EF4-FFF2-40B4-BE49-F238E27FC236}">
                <a16:creationId xmlns:a16="http://schemas.microsoft.com/office/drawing/2014/main" id="{9D59BC79-1B2B-4990-85C4-372989964067}"/>
              </a:ext>
            </a:extLst>
          </p:cNvPr>
          <p:cNvPicPr>
            <a:picLocks noChangeAspect="1"/>
          </p:cNvPicPr>
          <p:nvPr/>
        </p:nvPicPr>
        <p:blipFill>
          <a:blip r:embed="rId4"/>
          <a:stretch>
            <a:fillRect/>
          </a:stretch>
        </p:blipFill>
        <p:spPr>
          <a:xfrm>
            <a:off x="6471488" y="2488613"/>
            <a:ext cx="4058748" cy="3445679"/>
          </a:xfrm>
          <a:prstGeom prst="rect">
            <a:avLst/>
          </a:prstGeom>
        </p:spPr>
      </p:pic>
      <p:pic>
        <p:nvPicPr>
          <p:cNvPr id="10" name="圖片 9">
            <a:extLst>
              <a:ext uri="{FF2B5EF4-FFF2-40B4-BE49-F238E27FC236}">
                <a16:creationId xmlns:a16="http://schemas.microsoft.com/office/drawing/2014/main" id="{A5604EC4-EE9B-4A5E-A85D-38C4FF699779}"/>
              </a:ext>
            </a:extLst>
          </p:cNvPr>
          <p:cNvPicPr>
            <a:picLocks noChangeAspect="1"/>
          </p:cNvPicPr>
          <p:nvPr/>
        </p:nvPicPr>
        <p:blipFill>
          <a:blip r:embed="rId5"/>
          <a:stretch>
            <a:fillRect/>
          </a:stretch>
        </p:blipFill>
        <p:spPr>
          <a:xfrm>
            <a:off x="2079642" y="3092069"/>
            <a:ext cx="2873580" cy="881990"/>
          </a:xfrm>
          <a:prstGeom prst="rect">
            <a:avLst/>
          </a:prstGeom>
        </p:spPr>
      </p:pic>
      <p:pic>
        <p:nvPicPr>
          <p:cNvPr id="11" name="圖片 10">
            <a:extLst>
              <a:ext uri="{FF2B5EF4-FFF2-40B4-BE49-F238E27FC236}">
                <a16:creationId xmlns:a16="http://schemas.microsoft.com/office/drawing/2014/main" id="{DBD124DD-5D47-4C6F-94CC-7C3E3426B04E}"/>
              </a:ext>
            </a:extLst>
          </p:cNvPr>
          <p:cNvPicPr>
            <a:picLocks noChangeAspect="1"/>
          </p:cNvPicPr>
          <p:nvPr/>
        </p:nvPicPr>
        <p:blipFill>
          <a:blip r:embed="rId6"/>
          <a:stretch>
            <a:fillRect/>
          </a:stretch>
        </p:blipFill>
        <p:spPr>
          <a:xfrm>
            <a:off x="1031966" y="4073263"/>
            <a:ext cx="5336979" cy="641265"/>
          </a:xfrm>
          <a:prstGeom prst="rect">
            <a:avLst/>
          </a:prstGeom>
        </p:spPr>
      </p:pic>
    </p:spTree>
    <p:extLst>
      <p:ext uri="{BB962C8B-B14F-4D97-AF65-F5344CB8AC3E}">
        <p14:creationId xmlns:p14="http://schemas.microsoft.com/office/powerpoint/2010/main" val="133655732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2F9C018-3557-4CA4-AD9B-25DC9D107E6C}"/>
              </a:ext>
            </a:extLst>
          </p:cNvPr>
          <p:cNvSpPr>
            <a:spLocks noGrp="1"/>
          </p:cNvSpPr>
          <p:nvPr>
            <p:ph type="title"/>
          </p:nvPr>
        </p:nvSpPr>
        <p:spPr/>
        <p:txBody>
          <a:bodyPr>
            <a:normAutofit/>
          </a:bodyPr>
          <a:lstStyle/>
          <a:p>
            <a:r>
              <a:rPr lang="zh-TW" altLang="en-US" dirty="0"/>
              <a:t>教案介紹 </a:t>
            </a:r>
            <a:r>
              <a:rPr lang="en-US" altLang="zh-TW" dirty="0"/>
              <a:t>– </a:t>
            </a:r>
            <a:r>
              <a:rPr lang="zh-TW" altLang="en-US" dirty="0"/>
              <a:t>電磁學</a:t>
            </a:r>
            <a:br>
              <a:rPr lang="en-US" altLang="zh-TW" dirty="0"/>
            </a:br>
            <a:r>
              <a:rPr lang="en-US" altLang="zh-TW" sz="2000" dirty="0">
                <a:hlinkClick r:id="rId2"/>
              </a:rPr>
              <a:t>http://faculty.ndhu.edu.tw/~wcy2/wcy2.SimEM.html</a:t>
            </a:r>
            <a:endParaRPr lang="zh-TW" altLang="en-US" sz="2000" dirty="0"/>
          </a:p>
        </p:txBody>
      </p:sp>
      <p:sp>
        <p:nvSpPr>
          <p:cNvPr id="3" name="內容版面配置區 2">
            <a:extLst>
              <a:ext uri="{FF2B5EF4-FFF2-40B4-BE49-F238E27FC236}">
                <a16:creationId xmlns:a16="http://schemas.microsoft.com/office/drawing/2014/main" id="{7CC84269-0DE2-424B-B4DF-CA2F6BE9EE26}"/>
              </a:ext>
            </a:extLst>
          </p:cNvPr>
          <p:cNvSpPr>
            <a:spLocks noGrp="1"/>
          </p:cNvSpPr>
          <p:nvPr>
            <p:ph idx="1"/>
          </p:nvPr>
        </p:nvSpPr>
        <p:spPr>
          <a:xfrm>
            <a:off x="1451579" y="2015732"/>
            <a:ext cx="9603275" cy="3450613"/>
          </a:xfrm>
        </p:spPr>
        <p:txBody>
          <a:bodyPr>
            <a:normAutofit/>
          </a:bodyPr>
          <a:lstStyle/>
          <a:p>
            <a:r>
              <a:rPr lang="zh-TW" altLang="en-US" dirty="0"/>
              <a:t>等速移動的電荷 </a:t>
            </a:r>
            <a:r>
              <a:rPr lang="en-US" altLang="zh-TW" dirty="0"/>
              <a:t>– </a:t>
            </a:r>
            <a:r>
              <a:rPr lang="zh-TW" altLang="en-US" dirty="0"/>
              <a:t>粗長直導線的磁場</a:t>
            </a:r>
            <a:endParaRPr lang="en-US" altLang="zh-TW" dirty="0"/>
          </a:p>
        </p:txBody>
      </p:sp>
      <p:pic>
        <p:nvPicPr>
          <p:cNvPr id="5" name="圖片 4">
            <a:extLst>
              <a:ext uri="{FF2B5EF4-FFF2-40B4-BE49-F238E27FC236}">
                <a16:creationId xmlns:a16="http://schemas.microsoft.com/office/drawing/2014/main" id="{DA8C783C-1C39-49FB-837F-CE75AF6FDC0C}"/>
              </a:ext>
            </a:extLst>
          </p:cNvPr>
          <p:cNvPicPr>
            <a:picLocks noChangeAspect="1"/>
          </p:cNvPicPr>
          <p:nvPr/>
        </p:nvPicPr>
        <p:blipFill>
          <a:blip r:embed="rId3"/>
          <a:stretch>
            <a:fillRect/>
          </a:stretch>
        </p:blipFill>
        <p:spPr>
          <a:xfrm>
            <a:off x="10005619" y="730288"/>
            <a:ext cx="1049235" cy="1049235"/>
          </a:xfrm>
          <a:prstGeom prst="rect">
            <a:avLst/>
          </a:prstGeom>
        </p:spPr>
      </p:pic>
      <p:sp>
        <p:nvSpPr>
          <p:cNvPr id="4" name="投影片編號版面配置區 3">
            <a:extLst>
              <a:ext uri="{FF2B5EF4-FFF2-40B4-BE49-F238E27FC236}">
                <a16:creationId xmlns:a16="http://schemas.microsoft.com/office/drawing/2014/main" id="{43EA2849-C7C4-445D-AC40-C14AFD1B4DC2}"/>
              </a:ext>
            </a:extLst>
          </p:cNvPr>
          <p:cNvSpPr>
            <a:spLocks noGrp="1"/>
          </p:cNvSpPr>
          <p:nvPr>
            <p:ph type="sldNum" sz="quarter" idx="12"/>
          </p:nvPr>
        </p:nvSpPr>
        <p:spPr/>
        <p:txBody>
          <a:bodyPr/>
          <a:lstStyle/>
          <a:p>
            <a:fld id="{DF76A402-9077-4E60-AE49-D091726244A4}" type="slidenum">
              <a:rPr lang="zh-TW" altLang="en-US" smtClean="0"/>
              <a:t>47</a:t>
            </a:fld>
            <a:endParaRPr lang="zh-TW" altLang="en-US"/>
          </a:p>
        </p:txBody>
      </p:sp>
      <p:sp>
        <p:nvSpPr>
          <p:cNvPr id="6" name="日期版面配置區 5">
            <a:extLst>
              <a:ext uri="{FF2B5EF4-FFF2-40B4-BE49-F238E27FC236}">
                <a16:creationId xmlns:a16="http://schemas.microsoft.com/office/drawing/2014/main" id="{590489A4-E205-4EFA-828C-F938A35AD052}"/>
              </a:ext>
            </a:extLst>
          </p:cNvPr>
          <p:cNvSpPr>
            <a:spLocks noGrp="1"/>
          </p:cNvSpPr>
          <p:nvPr>
            <p:ph type="dt" sz="half" idx="10"/>
          </p:nvPr>
        </p:nvSpPr>
        <p:spPr/>
        <p:txBody>
          <a:bodyPr/>
          <a:lstStyle/>
          <a:p>
            <a:r>
              <a:rPr lang="en-US" altLang="zh-TW"/>
              <a:t>2021/8/20</a:t>
            </a:r>
            <a:endParaRPr lang="zh-TW" altLang="en-US"/>
          </a:p>
        </p:txBody>
      </p:sp>
      <p:pic>
        <p:nvPicPr>
          <p:cNvPr id="12" name="圖片 11">
            <a:extLst>
              <a:ext uri="{FF2B5EF4-FFF2-40B4-BE49-F238E27FC236}">
                <a16:creationId xmlns:a16="http://schemas.microsoft.com/office/drawing/2014/main" id="{4EAB1FE5-C30A-4659-906A-76903BE6F508}"/>
              </a:ext>
            </a:extLst>
          </p:cNvPr>
          <p:cNvPicPr>
            <a:picLocks noChangeAspect="1"/>
          </p:cNvPicPr>
          <p:nvPr/>
        </p:nvPicPr>
        <p:blipFill>
          <a:blip r:embed="rId4"/>
          <a:stretch>
            <a:fillRect/>
          </a:stretch>
        </p:blipFill>
        <p:spPr>
          <a:xfrm>
            <a:off x="1451579" y="2484092"/>
            <a:ext cx="3784975" cy="3327561"/>
          </a:xfrm>
          <a:prstGeom prst="rect">
            <a:avLst/>
          </a:prstGeom>
        </p:spPr>
      </p:pic>
      <p:pic>
        <p:nvPicPr>
          <p:cNvPr id="9" name="圖片 8">
            <a:extLst>
              <a:ext uri="{FF2B5EF4-FFF2-40B4-BE49-F238E27FC236}">
                <a16:creationId xmlns:a16="http://schemas.microsoft.com/office/drawing/2014/main" id="{004C4E94-9C07-42FC-AD2A-4F591B1804C3}"/>
              </a:ext>
            </a:extLst>
          </p:cNvPr>
          <p:cNvPicPr>
            <a:picLocks noChangeAspect="1"/>
          </p:cNvPicPr>
          <p:nvPr/>
        </p:nvPicPr>
        <p:blipFill>
          <a:blip r:embed="rId5"/>
          <a:stretch>
            <a:fillRect/>
          </a:stretch>
        </p:blipFill>
        <p:spPr>
          <a:xfrm>
            <a:off x="5783694" y="2484092"/>
            <a:ext cx="4956727" cy="915271"/>
          </a:xfrm>
          <a:prstGeom prst="rect">
            <a:avLst/>
          </a:prstGeom>
        </p:spPr>
      </p:pic>
      <p:pic>
        <p:nvPicPr>
          <p:cNvPr id="13" name="圖片 12">
            <a:extLst>
              <a:ext uri="{FF2B5EF4-FFF2-40B4-BE49-F238E27FC236}">
                <a16:creationId xmlns:a16="http://schemas.microsoft.com/office/drawing/2014/main" id="{4032EF64-4E4E-4D8E-86F6-255AC4CF7418}"/>
              </a:ext>
            </a:extLst>
          </p:cNvPr>
          <p:cNvPicPr>
            <a:picLocks noChangeAspect="1"/>
          </p:cNvPicPr>
          <p:nvPr/>
        </p:nvPicPr>
        <p:blipFill>
          <a:blip r:embed="rId6"/>
          <a:stretch>
            <a:fillRect/>
          </a:stretch>
        </p:blipFill>
        <p:spPr>
          <a:xfrm>
            <a:off x="5783694" y="3429000"/>
            <a:ext cx="4956727" cy="2387692"/>
          </a:xfrm>
          <a:prstGeom prst="rect">
            <a:avLst/>
          </a:prstGeom>
        </p:spPr>
      </p:pic>
    </p:spTree>
    <p:extLst>
      <p:ext uri="{BB962C8B-B14F-4D97-AF65-F5344CB8AC3E}">
        <p14:creationId xmlns:p14="http://schemas.microsoft.com/office/powerpoint/2010/main" val="26004518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2F9C018-3557-4CA4-AD9B-25DC9D107E6C}"/>
              </a:ext>
            </a:extLst>
          </p:cNvPr>
          <p:cNvSpPr>
            <a:spLocks noGrp="1"/>
          </p:cNvSpPr>
          <p:nvPr>
            <p:ph type="title"/>
          </p:nvPr>
        </p:nvSpPr>
        <p:spPr/>
        <p:txBody>
          <a:bodyPr>
            <a:normAutofit/>
          </a:bodyPr>
          <a:lstStyle/>
          <a:p>
            <a:r>
              <a:rPr lang="zh-TW" altLang="en-US" dirty="0"/>
              <a:t>教案介紹 </a:t>
            </a:r>
            <a:r>
              <a:rPr lang="en-US" altLang="zh-TW" dirty="0"/>
              <a:t>– </a:t>
            </a:r>
            <a:r>
              <a:rPr lang="zh-TW" altLang="en-US" dirty="0"/>
              <a:t>電磁學</a:t>
            </a:r>
            <a:br>
              <a:rPr lang="en-US" altLang="zh-TW" dirty="0"/>
            </a:br>
            <a:r>
              <a:rPr lang="en-US" altLang="zh-TW" sz="2000" dirty="0">
                <a:hlinkClick r:id="rId2"/>
              </a:rPr>
              <a:t>http://faculty.ndhu.edu.tw/~wcy2/wcy2.SimEM.html</a:t>
            </a:r>
            <a:endParaRPr lang="zh-TW" altLang="en-US" sz="2000" dirty="0"/>
          </a:p>
        </p:txBody>
      </p:sp>
      <p:sp>
        <p:nvSpPr>
          <p:cNvPr id="3" name="內容版面配置區 2">
            <a:extLst>
              <a:ext uri="{FF2B5EF4-FFF2-40B4-BE49-F238E27FC236}">
                <a16:creationId xmlns:a16="http://schemas.microsoft.com/office/drawing/2014/main" id="{7CC84269-0DE2-424B-B4DF-CA2F6BE9EE26}"/>
              </a:ext>
            </a:extLst>
          </p:cNvPr>
          <p:cNvSpPr>
            <a:spLocks noGrp="1"/>
          </p:cNvSpPr>
          <p:nvPr>
            <p:ph idx="1"/>
          </p:nvPr>
        </p:nvSpPr>
        <p:spPr>
          <a:xfrm>
            <a:off x="1451579" y="2015732"/>
            <a:ext cx="9603275" cy="3450613"/>
          </a:xfrm>
        </p:spPr>
        <p:txBody>
          <a:bodyPr>
            <a:normAutofit/>
          </a:bodyPr>
          <a:lstStyle/>
          <a:p>
            <a:r>
              <a:rPr lang="zh-TW" altLang="en-US" dirty="0"/>
              <a:t>等速移動的電荷 </a:t>
            </a:r>
            <a:r>
              <a:rPr lang="en-US" altLang="zh-TW" dirty="0"/>
              <a:t>– </a:t>
            </a:r>
            <a:r>
              <a:rPr lang="zh-TW" altLang="en-US" dirty="0"/>
              <a:t>安培定律</a:t>
            </a:r>
            <a:endParaRPr lang="en-US" altLang="zh-TW" dirty="0"/>
          </a:p>
        </p:txBody>
      </p:sp>
      <p:pic>
        <p:nvPicPr>
          <p:cNvPr id="5" name="圖片 4">
            <a:extLst>
              <a:ext uri="{FF2B5EF4-FFF2-40B4-BE49-F238E27FC236}">
                <a16:creationId xmlns:a16="http://schemas.microsoft.com/office/drawing/2014/main" id="{DA8C783C-1C39-49FB-837F-CE75AF6FDC0C}"/>
              </a:ext>
            </a:extLst>
          </p:cNvPr>
          <p:cNvPicPr>
            <a:picLocks noChangeAspect="1"/>
          </p:cNvPicPr>
          <p:nvPr/>
        </p:nvPicPr>
        <p:blipFill>
          <a:blip r:embed="rId3"/>
          <a:stretch>
            <a:fillRect/>
          </a:stretch>
        </p:blipFill>
        <p:spPr>
          <a:xfrm>
            <a:off x="10005619" y="730288"/>
            <a:ext cx="1049235" cy="1049235"/>
          </a:xfrm>
          <a:prstGeom prst="rect">
            <a:avLst/>
          </a:prstGeom>
        </p:spPr>
      </p:pic>
      <p:sp>
        <p:nvSpPr>
          <p:cNvPr id="4" name="投影片編號版面配置區 3">
            <a:extLst>
              <a:ext uri="{FF2B5EF4-FFF2-40B4-BE49-F238E27FC236}">
                <a16:creationId xmlns:a16="http://schemas.microsoft.com/office/drawing/2014/main" id="{43EA2849-C7C4-445D-AC40-C14AFD1B4DC2}"/>
              </a:ext>
            </a:extLst>
          </p:cNvPr>
          <p:cNvSpPr>
            <a:spLocks noGrp="1"/>
          </p:cNvSpPr>
          <p:nvPr>
            <p:ph type="sldNum" sz="quarter" idx="12"/>
          </p:nvPr>
        </p:nvSpPr>
        <p:spPr/>
        <p:txBody>
          <a:bodyPr/>
          <a:lstStyle/>
          <a:p>
            <a:fld id="{DF76A402-9077-4E60-AE49-D091726244A4}" type="slidenum">
              <a:rPr lang="zh-TW" altLang="en-US" smtClean="0"/>
              <a:t>48</a:t>
            </a:fld>
            <a:endParaRPr lang="zh-TW" altLang="en-US"/>
          </a:p>
        </p:txBody>
      </p:sp>
      <p:sp>
        <p:nvSpPr>
          <p:cNvPr id="6" name="日期版面配置區 5">
            <a:extLst>
              <a:ext uri="{FF2B5EF4-FFF2-40B4-BE49-F238E27FC236}">
                <a16:creationId xmlns:a16="http://schemas.microsoft.com/office/drawing/2014/main" id="{590489A4-E205-4EFA-828C-F938A35AD052}"/>
              </a:ext>
            </a:extLst>
          </p:cNvPr>
          <p:cNvSpPr>
            <a:spLocks noGrp="1"/>
          </p:cNvSpPr>
          <p:nvPr>
            <p:ph type="dt" sz="half" idx="10"/>
          </p:nvPr>
        </p:nvSpPr>
        <p:spPr/>
        <p:txBody>
          <a:bodyPr/>
          <a:lstStyle/>
          <a:p>
            <a:r>
              <a:rPr lang="en-US" altLang="zh-TW"/>
              <a:t>2021/8/20</a:t>
            </a:r>
            <a:endParaRPr lang="zh-TW" altLang="en-US"/>
          </a:p>
        </p:txBody>
      </p:sp>
      <p:pic>
        <p:nvPicPr>
          <p:cNvPr id="7" name="圖片 6">
            <a:extLst>
              <a:ext uri="{FF2B5EF4-FFF2-40B4-BE49-F238E27FC236}">
                <a16:creationId xmlns:a16="http://schemas.microsoft.com/office/drawing/2014/main" id="{545596AB-9EE8-426C-A926-AEA230D05286}"/>
              </a:ext>
            </a:extLst>
          </p:cNvPr>
          <p:cNvPicPr>
            <a:picLocks noChangeAspect="1"/>
          </p:cNvPicPr>
          <p:nvPr/>
        </p:nvPicPr>
        <p:blipFill>
          <a:blip r:embed="rId4"/>
          <a:stretch>
            <a:fillRect/>
          </a:stretch>
        </p:blipFill>
        <p:spPr>
          <a:xfrm>
            <a:off x="6876851" y="2002698"/>
            <a:ext cx="2979684" cy="1106319"/>
          </a:xfrm>
          <a:prstGeom prst="rect">
            <a:avLst/>
          </a:prstGeom>
        </p:spPr>
      </p:pic>
      <p:pic>
        <p:nvPicPr>
          <p:cNvPr id="8" name="圖片 7">
            <a:extLst>
              <a:ext uri="{FF2B5EF4-FFF2-40B4-BE49-F238E27FC236}">
                <a16:creationId xmlns:a16="http://schemas.microsoft.com/office/drawing/2014/main" id="{CB122B28-7788-41D0-BA59-FA46EEB4B024}"/>
              </a:ext>
            </a:extLst>
          </p:cNvPr>
          <p:cNvPicPr>
            <a:picLocks noChangeAspect="1"/>
          </p:cNvPicPr>
          <p:nvPr/>
        </p:nvPicPr>
        <p:blipFill>
          <a:blip r:embed="rId5"/>
          <a:stretch>
            <a:fillRect/>
          </a:stretch>
        </p:blipFill>
        <p:spPr>
          <a:xfrm>
            <a:off x="1203983" y="2533780"/>
            <a:ext cx="4264902" cy="3196144"/>
          </a:xfrm>
          <a:prstGeom prst="rect">
            <a:avLst/>
          </a:prstGeom>
        </p:spPr>
      </p:pic>
      <p:pic>
        <p:nvPicPr>
          <p:cNvPr id="10" name="圖片 9">
            <a:extLst>
              <a:ext uri="{FF2B5EF4-FFF2-40B4-BE49-F238E27FC236}">
                <a16:creationId xmlns:a16="http://schemas.microsoft.com/office/drawing/2014/main" id="{0CF11FEE-2A49-4363-A72B-51DDEA3EA0F0}"/>
              </a:ext>
            </a:extLst>
          </p:cNvPr>
          <p:cNvPicPr>
            <a:picLocks noChangeAspect="1"/>
          </p:cNvPicPr>
          <p:nvPr/>
        </p:nvPicPr>
        <p:blipFill>
          <a:blip r:embed="rId6"/>
          <a:stretch>
            <a:fillRect/>
          </a:stretch>
        </p:blipFill>
        <p:spPr>
          <a:xfrm>
            <a:off x="5626099" y="3142650"/>
            <a:ext cx="5481189" cy="2587274"/>
          </a:xfrm>
          <a:prstGeom prst="rect">
            <a:avLst/>
          </a:prstGeom>
        </p:spPr>
      </p:pic>
    </p:spTree>
    <p:extLst>
      <p:ext uri="{BB962C8B-B14F-4D97-AF65-F5344CB8AC3E}">
        <p14:creationId xmlns:p14="http://schemas.microsoft.com/office/powerpoint/2010/main" val="412899883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2F9C018-3557-4CA4-AD9B-25DC9D107E6C}"/>
              </a:ext>
            </a:extLst>
          </p:cNvPr>
          <p:cNvSpPr>
            <a:spLocks noGrp="1"/>
          </p:cNvSpPr>
          <p:nvPr>
            <p:ph type="title"/>
          </p:nvPr>
        </p:nvSpPr>
        <p:spPr/>
        <p:txBody>
          <a:bodyPr>
            <a:normAutofit/>
          </a:bodyPr>
          <a:lstStyle/>
          <a:p>
            <a:r>
              <a:rPr lang="zh-TW" altLang="en-US" dirty="0"/>
              <a:t>教案介紹 </a:t>
            </a:r>
            <a:r>
              <a:rPr lang="en-US" altLang="zh-TW" dirty="0"/>
              <a:t>– </a:t>
            </a:r>
            <a:r>
              <a:rPr lang="zh-TW" altLang="en-US" dirty="0"/>
              <a:t>電磁學</a:t>
            </a:r>
            <a:br>
              <a:rPr lang="en-US" altLang="zh-TW" dirty="0"/>
            </a:br>
            <a:r>
              <a:rPr lang="en-US" altLang="zh-TW" sz="2000" dirty="0">
                <a:hlinkClick r:id="rId2"/>
              </a:rPr>
              <a:t>http://faculty.ndhu.edu.tw/~wcy2/wcy2.SimEM.html</a:t>
            </a:r>
            <a:endParaRPr lang="zh-TW" altLang="en-US" sz="2000" dirty="0"/>
          </a:p>
        </p:txBody>
      </p:sp>
      <p:sp>
        <p:nvSpPr>
          <p:cNvPr id="3" name="內容版面配置區 2">
            <a:extLst>
              <a:ext uri="{FF2B5EF4-FFF2-40B4-BE49-F238E27FC236}">
                <a16:creationId xmlns:a16="http://schemas.microsoft.com/office/drawing/2014/main" id="{7CC84269-0DE2-424B-B4DF-CA2F6BE9EE26}"/>
              </a:ext>
            </a:extLst>
          </p:cNvPr>
          <p:cNvSpPr>
            <a:spLocks noGrp="1"/>
          </p:cNvSpPr>
          <p:nvPr>
            <p:ph idx="1"/>
          </p:nvPr>
        </p:nvSpPr>
        <p:spPr>
          <a:xfrm>
            <a:off x="1451579" y="2015732"/>
            <a:ext cx="9603275" cy="3450613"/>
          </a:xfrm>
        </p:spPr>
        <p:txBody>
          <a:bodyPr>
            <a:normAutofit/>
          </a:bodyPr>
          <a:lstStyle/>
          <a:p>
            <a:r>
              <a:rPr lang="zh-TW" altLang="en-US" dirty="0"/>
              <a:t>等速移動的電荷 </a:t>
            </a:r>
            <a:r>
              <a:rPr lang="en-US" altLang="zh-TW" dirty="0"/>
              <a:t>– </a:t>
            </a:r>
            <a:r>
              <a:rPr lang="zh-TW" altLang="en-US" dirty="0"/>
              <a:t>微小線圈與微小磁偶極（</a:t>
            </a:r>
            <a:r>
              <a:rPr lang="en-US" altLang="zh-TW" dirty="0"/>
              <a:t>2021</a:t>
            </a:r>
            <a:r>
              <a:rPr lang="zh-TW" altLang="en-US" dirty="0"/>
              <a:t>春季班 資工一 謝易臻）</a:t>
            </a:r>
            <a:endParaRPr lang="en-US" altLang="zh-TW" dirty="0"/>
          </a:p>
        </p:txBody>
      </p:sp>
      <p:pic>
        <p:nvPicPr>
          <p:cNvPr id="5" name="圖片 4">
            <a:extLst>
              <a:ext uri="{FF2B5EF4-FFF2-40B4-BE49-F238E27FC236}">
                <a16:creationId xmlns:a16="http://schemas.microsoft.com/office/drawing/2014/main" id="{DA8C783C-1C39-49FB-837F-CE75AF6FDC0C}"/>
              </a:ext>
            </a:extLst>
          </p:cNvPr>
          <p:cNvPicPr>
            <a:picLocks noChangeAspect="1"/>
          </p:cNvPicPr>
          <p:nvPr/>
        </p:nvPicPr>
        <p:blipFill>
          <a:blip r:embed="rId3"/>
          <a:stretch>
            <a:fillRect/>
          </a:stretch>
        </p:blipFill>
        <p:spPr>
          <a:xfrm>
            <a:off x="10005619" y="730288"/>
            <a:ext cx="1049235" cy="1049235"/>
          </a:xfrm>
          <a:prstGeom prst="rect">
            <a:avLst/>
          </a:prstGeom>
        </p:spPr>
      </p:pic>
      <p:sp>
        <p:nvSpPr>
          <p:cNvPr id="4" name="投影片編號版面配置區 3">
            <a:extLst>
              <a:ext uri="{FF2B5EF4-FFF2-40B4-BE49-F238E27FC236}">
                <a16:creationId xmlns:a16="http://schemas.microsoft.com/office/drawing/2014/main" id="{43EA2849-C7C4-445D-AC40-C14AFD1B4DC2}"/>
              </a:ext>
            </a:extLst>
          </p:cNvPr>
          <p:cNvSpPr>
            <a:spLocks noGrp="1"/>
          </p:cNvSpPr>
          <p:nvPr>
            <p:ph type="sldNum" sz="quarter" idx="12"/>
          </p:nvPr>
        </p:nvSpPr>
        <p:spPr/>
        <p:txBody>
          <a:bodyPr/>
          <a:lstStyle/>
          <a:p>
            <a:fld id="{DF76A402-9077-4E60-AE49-D091726244A4}" type="slidenum">
              <a:rPr lang="zh-TW" altLang="en-US" smtClean="0"/>
              <a:t>49</a:t>
            </a:fld>
            <a:endParaRPr lang="zh-TW" altLang="en-US"/>
          </a:p>
        </p:txBody>
      </p:sp>
      <p:sp>
        <p:nvSpPr>
          <p:cNvPr id="6" name="日期版面配置區 5">
            <a:extLst>
              <a:ext uri="{FF2B5EF4-FFF2-40B4-BE49-F238E27FC236}">
                <a16:creationId xmlns:a16="http://schemas.microsoft.com/office/drawing/2014/main" id="{590489A4-E205-4EFA-828C-F938A35AD052}"/>
              </a:ext>
            </a:extLst>
          </p:cNvPr>
          <p:cNvSpPr>
            <a:spLocks noGrp="1"/>
          </p:cNvSpPr>
          <p:nvPr>
            <p:ph type="dt" sz="half" idx="10"/>
          </p:nvPr>
        </p:nvSpPr>
        <p:spPr/>
        <p:txBody>
          <a:bodyPr/>
          <a:lstStyle/>
          <a:p>
            <a:r>
              <a:rPr lang="en-US" altLang="zh-TW"/>
              <a:t>2021/8/20</a:t>
            </a:r>
            <a:endParaRPr lang="zh-TW" altLang="en-US"/>
          </a:p>
        </p:txBody>
      </p:sp>
      <p:pic>
        <p:nvPicPr>
          <p:cNvPr id="12" name="圖片 11">
            <a:extLst>
              <a:ext uri="{FF2B5EF4-FFF2-40B4-BE49-F238E27FC236}">
                <a16:creationId xmlns:a16="http://schemas.microsoft.com/office/drawing/2014/main" id="{6F4753E1-943D-4958-8E8A-4EC3511222A2}"/>
              </a:ext>
            </a:extLst>
          </p:cNvPr>
          <p:cNvPicPr>
            <a:picLocks noChangeAspect="1"/>
          </p:cNvPicPr>
          <p:nvPr/>
        </p:nvPicPr>
        <p:blipFill>
          <a:blip r:embed="rId4"/>
          <a:stretch>
            <a:fillRect/>
          </a:stretch>
        </p:blipFill>
        <p:spPr>
          <a:xfrm>
            <a:off x="2891905" y="2448909"/>
            <a:ext cx="6722621" cy="3393596"/>
          </a:xfrm>
          <a:prstGeom prst="rect">
            <a:avLst/>
          </a:prstGeom>
        </p:spPr>
      </p:pic>
      <p:pic>
        <p:nvPicPr>
          <p:cNvPr id="13" name="圖片 12">
            <a:extLst>
              <a:ext uri="{FF2B5EF4-FFF2-40B4-BE49-F238E27FC236}">
                <a16:creationId xmlns:a16="http://schemas.microsoft.com/office/drawing/2014/main" id="{14F8555D-3232-4730-B59B-F6658C0D985D}"/>
              </a:ext>
            </a:extLst>
          </p:cNvPr>
          <p:cNvPicPr>
            <a:picLocks noChangeAspect="1"/>
          </p:cNvPicPr>
          <p:nvPr/>
        </p:nvPicPr>
        <p:blipFill>
          <a:blip r:embed="rId5"/>
          <a:stretch>
            <a:fillRect/>
          </a:stretch>
        </p:blipFill>
        <p:spPr>
          <a:xfrm>
            <a:off x="4419212" y="2448909"/>
            <a:ext cx="5063651" cy="742532"/>
          </a:xfrm>
          <a:prstGeom prst="rect">
            <a:avLst/>
          </a:prstGeom>
        </p:spPr>
      </p:pic>
    </p:spTree>
    <p:extLst>
      <p:ext uri="{BB962C8B-B14F-4D97-AF65-F5344CB8AC3E}">
        <p14:creationId xmlns:p14="http://schemas.microsoft.com/office/powerpoint/2010/main" val="30547140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2F9C018-3557-4CA4-AD9B-25DC9D107E6C}"/>
              </a:ext>
            </a:extLst>
          </p:cNvPr>
          <p:cNvSpPr>
            <a:spLocks noGrp="1"/>
          </p:cNvSpPr>
          <p:nvPr>
            <p:ph type="title"/>
          </p:nvPr>
        </p:nvSpPr>
        <p:spPr/>
        <p:txBody>
          <a:bodyPr>
            <a:normAutofit/>
          </a:bodyPr>
          <a:lstStyle/>
          <a:p>
            <a:r>
              <a:rPr lang="zh-TW" altLang="en-US" dirty="0"/>
              <a:t>教案介紹 </a:t>
            </a:r>
            <a:r>
              <a:rPr lang="en-US" altLang="zh-TW" dirty="0"/>
              <a:t>– </a:t>
            </a:r>
            <a:r>
              <a:rPr lang="zh-TW" altLang="en-US" dirty="0"/>
              <a:t>電磁學</a:t>
            </a:r>
            <a:br>
              <a:rPr lang="en-US" altLang="zh-TW" dirty="0"/>
            </a:br>
            <a:r>
              <a:rPr lang="en-US" altLang="zh-TW" sz="2000" dirty="0">
                <a:hlinkClick r:id="rId3"/>
              </a:rPr>
              <a:t>http://faculty.ndhu.edu.tw/~wcy2/wcy2.SimEM.html</a:t>
            </a:r>
            <a:endParaRPr lang="zh-TW" altLang="en-US" sz="2000" dirty="0"/>
          </a:p>
        </p:txBody>
      </p:sp>
      <p:pic>
        <p:nvPicPr>
          <p:cNvPr id="7" name="內容版面配置區 6">
            <a:extLst>
              <a:ext uri="{FF2B5EF4-FFF2-40B4-BE49-F238E27FC236}">
                <a16:creationId xmlns:a16="http://schemas.microsoft.com/office/drawing/2014/main" id="{C0FB8D26-DBF6-45BA-BCB1-C5EF2C5D4CB5}"/>
              </a:ext>
            </a:extLst>
          </p:cNvPr>
          <p:cNvPicPr>
            <a:picLocks noGrp="1" noChangeAspect="1"/>
          </p:cNvPicPr>
          <p:nvPr>
            <p:ph idx="1"/>
          </p:nvPr>
        </p:nvPicPr>
        <p:blipFill>
          <a:blip r:embed="rId4"/>
          <a:stretch>
            <a:fillRect/>
          </a:stretch>
        </p:blipFill>
        <p:spPr>
          <a:xfrm>
            <a:off x="138600" y="5081235"/>
            <a:ext cx="3679101" cy="772290"/>
          </a:xfrm>
          <a:prstGeom prst="rect">
            <a:avLst/>
          </a:prstGeom>
        </p:spPr>
      </p:pic>
      <p:pic>
        <p:nvPicPr>
          <p:cNvPr id="5" name="圖片 4">
            <a:extLst>
              <a:ext uri="{FF2B5EF4-FFF2-40B4-BE49-F238E27FC236}">
                <a16:creationId xmlns:a16="http://schemas.microsoft.com/office/drawing/2014/main" id="{DA8C783C-1C39-49FB-837F-CE75AF6FDC0C}"/>
              </a:ext>
            </a:extLst>
          </p:cNvPr>
          <p:cNvPicPr>
            <a:picLocks noChangeAspect="1"/>
          </p:cNvPicPr>
          <p:nvPr/>
        </p:nvPicPr>
        <p:blipFill>
          <a:blip r:embed="rId5"/>
          <a:stretch>
            <a:fillRect/>
          </a:stretch>
        </p:blipFill>
        <p:spPr>
          <a:xfrm>
            <a:off x="10005619" y="730288"/>
            <a:ext cx="1049235" cy="1049235"/>
          </a:xfrm>
          <a:prstGeom prst="rect">
            <a:avLst/>
          </a:prstGeom>
        </p:spPr>
      </p:pic>
      <p:sp>
        <p:nvSpPr>
          <p:cNvPr id="4" name="投影片編號版面配置區 3">
            <a:extLst>
              <a:ext uri="{FF2B5EF4-FFF2-40B4-BE49-F238E27FC236}">
                <a16:creationId xmlns:a16="http://schemas.microsoft.com/office/drawing/2014/main" id="{43EA2849-C7C4-445D-AC40-C14AFD1B4DC2}"/>
              </a:ext>
            </a:extLst>
          </p:cNvPr>
          <p:cNvSpPr>
            <a:spLocks noGrp="1"/>
          </p:cNvSpPr>
          <p:nvPr>
            <p:ph type="sldNum" sz="quarter" idx="12"/>
          </p:nvPr>
        </p:nvSpPr>
        <p:spPr/>
        <p:txBody>
          <a:bodyPr/>
          <a:lstStyle/>
          <a:p>
            <a:fld id="{DF76A402-9077-4E60-AE49-D091726244A4}" type="slidenum">
              <a:rPr lang="zh-TW" altLang="en-US" smtClean="0"/>
              <a:t>50</a:t>
            </a:fld>
            <a:endParaRPr lang="zh-TW" altLang="en-US"/>
          </a:p>
        </p:txBody>
      </p:sp>
      <p:sp>
        <p:nvSpPr>
          <p:cNvPr id="6" name="日期版面配置區 5">
            <a:extLst>
              <a:ext uri="{FF2B5EF4-FFF2-40B4-BE49-F238E27FC236}">
                <a16:creationId xmlns:a16="http://schemas.microsoft.com/office/drawing/2014/main" id="{590489A4-E205-4EFA-828C-F938A35AD052}"/>
              </a:ext>
            </a:extLst>
          </p:cNvPr>
          <p:cNvSpPr>
            <a:spLocks noGrp="1"/>
          </p:cNvSpPr>
          <p:nvPr>
            <p:ph type="dt" sz="half" idx="10"/>
          </p:nvPr>
        </p:nvSpPr>
        <p:spPr/>
        <p:txBody>
          <a:bodyPr/>
          <a:lstStyle/>
          <a:p>
            <a:r>
              <a:rPr lang="en-US" altLang="zh-TW"/>
              <a:t>2021/8/20</a:t>
            </a:r>
            <a:endParaRPr lang="zh-TW" altLang="en-US"/>
          </a:p>
        </p:txBody>
      </p:sp>
      <p:sp>
        <p:nvSpPr>
          <p:cNvPr id="10" name="內容版面配置區 2">
            <a:extLst>
              <a:ext uri="{FF2B5EF4-FFF2-40B4-BE49-F238E27FC236}">
                <a16:creationId xmlns:a16="http://schemas.microsoft.com/office/drawing/2014/main" id="{A4C4C28C-476C-4545-AA4E-61FFAA3C7D28}"/>
              </a:ext>
            </a:extLst>
          </p:cNvPr>
          <p:cNvSpPr txBox="1">
            <a:spLocks/>
          </p:cNvSpPr>
          <p:nvPr/>
        </p:nvSpPr>
        <p:spPr>
          <a:xfrm>
            <a:off x="1451579" y="2015732"/>
            <a:ext cx="9603275" cy="3450613"/>
          </a:xfrm>
          <a:prstGeom prst="rect">
            <a:avLst/>
          </a:prstGeom>
        </p:spPr>
        <p:txBody>
          <a:bodyPr vert="horz" lIns="91440" tIns="45720" rIns="91440" bIns="45720" rtlCol="0" anchor="t">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微軟正黑體" panose="020B0604030504040204" pitchFamily="34" charset="-120"/>
                <a:ea typeface="微軟正黑體" panose="020B0604030504040204" pitchFamily="34" charset="-120"/>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r>
              <a:rPr lang="zh-TW" altLang="en-US" dirty="0"/>
              <a:t>等速移動的小磁鐵 </a:t>
            </a:r>
            <a:r>
              <a:rPr lang="en-US" altLang="zh-TW" dirty="0"/>
              <a:t>– </a:t>
            </a:r>
            <a:r>
              <a:rPr lang="zh-TW" altLang="en-US" dirty="0"/>
              <a:t>法拉第定律（</a:t>
            </a:r>
            <a:r>
              <a:rPr lang="en-US" altLang="zh-TW" dirty="0"/>
              <a:t>2021</a:t>
            </a:r>
            <a:r>
              <a:rPr lang="zh-TW" altLang="en-US" dirty="0"/>
              <a:t>春季班 材料一 許采蓁）</a:t>
            </a:r>
            <a:endParaRPr lang="en-US" altLang="zh-TW" dirty="0"/>
          </a:p>
        </p:txBody>
      </p:sp>
      <p:pic>
        <p:nvPicPr>
          <p:cNvPr id="8" name="圖片 7">
            <a:extLst>
              <a:ext uri="{FF2B5EF4-FFF2-40B4-BE49-F238E27FC236}">
                <a16:creationId xmlns:a16="http://schemas.microsoft.com/office/drawing/2014/main" id="{A818BA7D-D635-4428-B6FC-7C3F1E01DD40}"/>
              </a:ext>
            </a:extLst>
          </p:cNvPr>
          <p:cNvPicPr>
            <a:picLocks noChangeAspect="1"/>
          </p:cNvPicPr>
          <p:nvPr/>
        </p:nvPicPr>
        <p:blipFill>
          <a:blip r:embed="rId6"/>
          <a:stretch>
            <a:fillRect/>
          </a:stretch>
        </p:blipFill>
        <p:spPr>
          <a:xfrm>
            <a:off x="138600" y="2588498"/>
            <a:ext cx="3361084" cy="2438131"/>
          </a:xfrm>
          <a:prstGeom prst="rect">
            <a:avLst/>
          </a:prstGeom>
        </p:spPr>
      </p:pic>
      <p:pic>
        <p:nvPicPr>
          <p:cNvPr id="9" name="圖片 8">
            <a:extLst>
              <a:ext uri="{FF2B5EF4-FFF2-40B4-BE49-F238E27FC236}">
                <a16:creationId xmlns:a16="http://schemas.microsoft.com/office/drawing/2014/main" id="{0658B5D0-D855-4A29-BFD3-F0EB662BF56D}"/>
              </a:ext>
            </a:extLst>
          </p:cNvPr>
          <p:cNvPicPr>
            <a:picLocks noChangeAspect="1"/>
          </p:cNvPicPr>
          <p:nvPr/>
        </p:nvPicPr>
        <p:blipFill>
          <a:blip r:embed="rId7"/>
          <a:stretch>
            <a:fillRect/>
          </a:stretch>
        </p:blipFill>
        <p:spPr>
          <a:xfrm>
            <a:off x="2908300" y="2588498"/>
            <a:ext cx="4616736" cy="2440201"/>
          </a:xfrm>
          <a:prstGeom prst="rect">
            <a:avLst/>
          </a:prstGeom>
        </p:spPr>
      </p:pic>
      <p:pic>
        <p:nvPicPr>
          <p:cNvPr id="13" name="圖片 12">
            <a:extLst>
              <a:ext uri="{FF2B5EF4-FFF2-40B4-BE49-F238E27FC236}">
                <a16:creationId xmlns:a16="http://schemas.microsoft.com/office/drawing/2014/main" id="{A36C0D2C-F7D2-490F-B1EF-DDB16F1846AD}"/>
              </a:ext>
            </a:extLst>
          </p:cNvPr>
          <p:cNvPicPr>
            <a:picLocks noChangeAspect="1"/>
          </p:cNvPicPr>
          <p:nvPr/>
        </p:nvPicPr>
        <p:blipFill>
          <a:blip r:embed="rId8"/>
          <a:stretch>
            <a:fillRect/>
          </a:stretch>
        </p:blipFill>
        <p:spPr>
          <a:xfrm>
            <a:off x="7442354" y="2590568"/>
            <a:ext cx="4636445" cy="2438131"/>
          </a:xfrm>
          <a:prstGeom prst="rect">
            <a:avLst/>
          </a:prstGeom>
        </p:spPr>
      </p:pic>
      <p:sp>
        <p:nvSpPr>
          <p:cNvPr id="14" name="文字方塊 13">
            <a:extLst>
              <a:ext uri="{FF2B5EF4-FFF2-40B4-BE49-F238E27FC236}">
                <a16:creationId xmlns:a16="http://schemas.microsoft.com/office/drawing/2014/main" id="{0FA2B980-D985-4B5D-AE63-00D79F0D6124}"/>
              </a:ext>
            </a:extLst>
          </p:cNvPr>
          <p:cNvSpPr txBox="1"/>
          <p:nvPr/>
        </p:nvSpPr>
        <p:spPr>
          <a:xfrm>
            <a:off x="3924300" y="5461000"/>
            <a:ext cx="7109639" cy="369332"/>
          </a:xfrm>
          <a:prstGeom prst="rect">
            <a:avLst/>
          </a:prstGeom>
          <a:noFill/>
        </p:spPr>
        <p:txBody>
          <a:bodyPr wrap="none" rtlCol="0">
            <a:spAutoFit/>
          </a:bodyPr>
          <a:lstStyle/>
          <a:p>
            <a:r>
              <a:rPr lang="zh-TW" altLang="en-US" b="1" dirty="0"/>
              <a:t>此學期有三位同學獨力完成，過去都是僅一、兩組完成（三人一組）</a:t>
            </a:r>
            <a:endParaRPr lang="en-US" altLang="zh-TW" b="1" dirty="0"/>
          </a:p>
        </p:txBody>
      </p:sp>
    </p:spTree>
    <p:extLst>
      <p:ext uri="{BB962C8B-B14F-4D97-AF65-F5344CB8AC3E}">
        <p14:creationId xmlns:p14="http://schemas.microsoft.com/office/powerpoint/2010/main" val="194539089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086C0822-B913-4E54-A028-2C9F027E2E2C}"/>
              </a:ext>
            </a:extLst>
          </p:cNvPr>
          <p:cNvSpPr>
            <a:spLocks noGrp="1"/>
          </p:cNvSpPr>
          <p:nvPr>
            <p:ph type="title"/>
          </p:nvPr>
        </p:nvSpPr>
        <p:spPr>
          <a:xfrm>
            <a:off x="1097280" y="286603"/>
            <a:ext cx="10058400" cy="1450757"/>
          </a:xfrm>
        </p:spPr>
        <p:txBody>
          <a:bodyPr/>
          <a:lstStyle/>
          <a:p>
            <a:r>
              <a:rPr lang="zh-TW" altLang="en-US" dirty="0"/>
              <a:t>困境</a:t>
            </a:r>
            <a:endParaRPr lang="en-GB" dirty="0"/>
          </a:p>
        </p:txBody>
      </p:sp>
      <p:sp>
        <p:nvSpPr>
          <p:cNvPr id="3" name="內容版面配置區 2">
            <a:extLst>
              <a:ext uri="{FF2B5EF4-FFF2-40B4-BE49-F238E27FC236}">
                <a16:creationId xmlns:a16="http://schemas.microsoft.com/office/drawing/2014/main" id="{020EEBD2-5D54-49F4-9799-CF902BFBA53A}"/>
              </a:ext>
            </a:extLst>
          </p:cNvPr>
          <p:cNvSpPr>
            <a:spLocks noGrp="1"/>
          </p:cNvSpPr>
          <p:nvPr>
            <p:ph idx="1"/>
          </p:nvPr>
        </p:nvSpPr>
        <p:spPr/>
        <p:txBody>
          <a:bodyPr/>
          <a:lstStyle/>
          <a:p>
            <a:pPr>
              <a:buFont typeface="Wingdings" panose="05000000000000000000" pitchFamily="2" charset="2"/>
              <a:buChar char="q"/>
            </a:pPr>
            <a:r>
              <a:rPr lang="zh-TW" altLang="en-US" spc="-1" dirty="0">
                <a:solidFill>
                  <a:srgbClr val="000000"/>
                </a:solidFill>
                <a:uFill>
                  <a:solidFill>
                    <a:srgbClr val="FFFFFF"/>
                  </a:solidFill>
                </a:uFill>
              </a:rPr>
              <a:t>有意願自己進階的學生越來越少</a:t>
            </a:r>
            <a:endParaRPr lang="en-GB" altLang="zh-TW" spc="-1" dirty="0">
              <a:solidFill>
                <a:srgbClr val="000000"/>
              </a:solidFill>
              <a:uFill>
                <a:solidFill>
                  <a:srgbClr val="FFFFFF"/>
                </a:solidFill>
              </a:uFill>
            </a:endParaRPr>
          </a:p>
          <a:p>
            <a:pPr>
              <a:buFont typeface="Wingdings" panose="05000000000000000000" pitchFamily="2" charset="2"/>
              <a:buChar char="q"/>
            </a:pPr>
            <a:endParaRPr lang="en-GB" altLang="zh-TW" spc="-1" dirty="0">
              <a:solidFill>
                <a:srgbClr val="000000"/>
              </a:solidFill>
              <a:uFill>
                <a:solidFill>
                  <a:srgbClr val="FFFFFF"/>
                </a:solidFill>
              </a:uFill>
            </a:endParaRPr>
          </a:p>
          <a:p>
            <a:pPr>
              <a:buFont typeface="Wingdings" panose="05000000000000000000" pitchFamily="2" charset="2"/>
              <a:buChar char="q"/>
            </a:pPr>
            <a:r>
              <a:rPr lang="zh-TW" altLang="en-US" spc="-1" dirty="0">
                <a:solidFill>
                  <a:srgbClr val="000000"/>
                </a:solidFill>
                <a:uFill>
                  <a:solidFill>
                    <a:srgbClr val="FFFFFF"/>
                  </a:solidFill>
                </a:uFill>
              </a:rPr>
              <a:t>最近兩年第二階段課程修課人數不足</a:t>
            </a:r>
            <a:endParaRPr lang="en-GB" altLang="zh-TW" spc="-1" dirty="0">
              <a:solidFill>
                <a:srgbClr val="000000"/>
              </a:solidFill>
              <a:uFill>
                <a:solidFill>
                  <a:srgbClr val="FFFFFF"/>
                </a:solidFill>
              </a:uFill>
            </a:endParaRPr>
          </a:p>
          <a:p>
            <a:pPr>
              <a:buFont typeface="Wingdings" panose="05000000000000000000" pitchFamily="2" charset="2"/>
              <a:buChar char="q"/>
            </a:pPr>
            <a:endParaRPr lang="en-GB" altLang="zh-TW" spc="-1" dirty="0">
              <a:solidFill>
                <a:srgbClr val="000000"/>
              </a:solidFill>
              <a:uFill>
                <a:solidFill>
                  <a:srgbClr val="FFFFFF"/>
                </a:solidFill>
              </a:uFill>
            </a:endParaRPr>
          </a:p>
          <a:p>
            <a:pPr>
              <a:buFont typeface="Wingdings" panose="05000000000000000000" pitchFamily="2" charset="2"/>
              <a:buChar char="q"/>
            </a:pPr>
            <a:r>
              <a:rPr lang="zh-TW" altLang="en-US" spc="-1" dirty="0">
                <a:solidFill>
                  <a:srgbClr val="000000"/>
                </a:solidFill>
                <a:uFill>
                  <a:solidFill>
                    <a:srgbClr val="FFFFFF"/>
                  </a:solidFill>
                </a:uFill>
              </a:rPr>
              <a:t>該如何調整？</a:t>
            </a:r>
            <a:r>
              <a:rPr lang="en-US" altLang="zh-TW" spc="-1" dirty="0">
                <a:solidFill>
                  <a:srgbClr val="000000"/>
                </a:solidFill>
                <a:uFill>
                  <a:solidFill>
                    <a:srgbClr val="FFFFFF"/>
                  </a:solidFill>
                </a:uFill>
              </a:rPr>
              <a:t>AI</a:t>
            </a:r>
            <a:r>
              <a:rPr lang="zh-TW" altLang="en-US" spc="-1" dirty="0">
                <a:solidFill>
                  <a:srgbClr val="000000"/>
                </a:solidFill>
                <a:uFill>
                  <a:solidFill>
                    <a:srgbClr val="FFFFFF"/>
                  </a:solidFill>
                </a:uFill>
              </a:rPr>
              <a:t>？</a:t>
            </a:r>
            <a:r>
              <a:rPr lang="en-US" altLang="zh-TW" spc="-1" dirty="0">
                <a:solidFill>
                  <a:srgbClr val="000000"/>
                </a:solidFill>
                <a:uFill>
                  <a:solidFill>
                    <a:srgbClr val="FFFFFF"/>
                  </a:solidFill>
                </a:uFill>
              </a:rPr>
              <a:t>BI</a:t>
            </a:r>
            <a:r>
              <a:rPr lang="zh-TW" altLang="en-US" spc="-1" dirty="0">
                <a:solidFill>
                  <a:srgbClr val="000000"/>
                </a:solidFill>
                <a:uFill>
                  <a:solidFill>
                    <a:srgbClr val="FFFFFF"/>
                  </a:solidFill>
                </a:uFill>
              </a:rPr>
              <a:t>？</a:t>
            </a:r>
            <a:endParaRPr lang="en-GB" altLang="zh-TW" spc="-1" dirty="0">
              <a:solidFill>
                <a:srgbClr val="000000"/>
              </a:solidFill>
              <a:uFill>
                <a:solidFill>
                  <a:srgbClr val="FFFFFF"/>
                </a:solidFill>
              </a:uFill>
            </a:endParaRPr>
          </a:p>
          <a:p>
            <a:pPr>
              <a:buFont typeface="Wingdings" panose="05000000000000000000" pitchFamily="2" charset="2"/>
              <a:buChar char="q"/>
            </a:pPr>
            <a:r>
              <a:rPr lang="zh-TW" altLang="en-US" spc="-1" dirty="0">
                <a:solidFill>
                  <a:srgbClr val="000000"/>
                </a:solidFill>
                <a:uFill>
                  <a:solidFill>
                    <a:srgbClr val="FFFFFF"/>
                  </a:solidFill>
                </a:uFill>
              </a:rPr>
              <a:t>黃仁勳建議年輕人不要再學寫程式，個人認同他的觀點</a:t>
            </a:r>
            <a:endParaRPr lang="en-GB" altLang="zh-TW" spc="-1" dirty="0">
              <a:solidFill>
                <a:srgbClr val="000000"/>
              </a:solidFill>
              <a:uFill>
                <a:solidFill>
                  <a:srgbClr val="FFFFFF"/>
                </a:solidFill>
              </a:uFill>
            </a:endParaRPr>
          </a:p>
        </p:txBody>
      </p:sp>
    </p:spTree>
    <p:extLst>
      <p:ext uri="{BB962C8B-B14F-4D97-AF65-F5344CB8AC3E}">
        <p14:creationId xmlns:p14="http://schemas.microsoft.com/office/powerpoint/2010/main" val="302280726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086C0822-B913-4E54-A028-2C9F027E2E2C}"/>
              </a:ext>
            </a:extLst>
          </p:cNvPr>
          <p:cNvSpPr>
            <a:spLocks noGrp="1"/>
          </p:cNvSpPr>
          <p:nvPr>
            <p:ph type="title"/>
          </p:nvPr>
        </p:nvSpPr>
        <p:spPr>
          <a:xfrm>
            <a:off x="1097280" y="286603"/>
            <a:ext cx="10058400" cy="1450757"/>
          </a:xfrm>
        </p:spPr>
        <p:txBody>
          <a:bodyPr/>
          <a:lstStyle/>
          <a:p>
            <a:r>
              <a:rPr lang="zh-TW" altLang="en-US" dirty="0"/>
              <a:t>結論</a:t>
            </a:r>
            <a:endParaRPr lang="en-GB" dirty="0"/>
          </a:p>
        </p:txBody>
      </p:sp>
      <p:sp>
        <p:nvSpPr>
          <p:cNvPr id="3" name="內容版面配置區 2">
            <a:extLst>
              <a:ext uri="{FF2B5EF4-FFF2-40B4-BE49-F238E27FC236}">
                <a16:creationId xmlns:a16="http://schemas.microsoft.com/office/drawing/2014/main" id="{020EEBD2-5D54-49F4-9799-CF902BFBA53A}"/>
              </a:ext>
            </a:extLst>
          </p:cNvPr>
          <p:cNvSpPr>
            <a:spLocks noGrp="1"/>
          </p:cNvSpPr>
          <p:nvPr>
            <p:ph idx="1"/>
          </p:nvPr>
        </p:nvSpPr>
        <p:spPr/>
        <p:txBody>
          <a:bodyPr>
            <a:noAutofit/>
          </a:bodyPr>
          <a:lstStyle/>
          <a:p>
            <a:pPr>
              <a:buFont typeface="Wingdings" panose="05000000000000000000" pitchFamily="2" charset="2"/>
              <a:buChar char="q"/>
            </a:pPr>
            <a:r>
              <a:rPr lang="en-US" spc="-1" dirty="0" err="1">
                <a:solidFill>
                  <a:srgbClr val="000000"/>
                </a:solidFill>
                <a:uFill>
                  <a:solidFill>
                    <a:srgbClr val="FFFFFF"/>
                  </a:solidFill>
                </a:uFill>
              </a:rPr>
              <a:t>電腦數值模擬可以讓學生自行確認物理概念是否正確，激發學習興趣，提高學習效果。對於理工科學生，特別是對代數掌握較差的學生</a:t>
            </a:r>
            <a:r>
              <a:rPr lang="en-US" spc="-1" dirty="0">
                <a:solidFill>
                  <a:srgbClr val="000000"/>
                </a:solidFill>
                <a:uFill>
                  <a:solidFill>
                    <a:srgbClr val="FFFFFF"/>
                  </a:solidFill>
                </a:uFill>
              </a:rPr>
              <a:t>，</a:t>
            </a:r>
            <a:r>
              <a:rPr lang="zh-TW" altLang="en-US" spc="-1" dirty="0">
                <a:solidFill>
                  <a:srgbClr val="000000"/>
                </a:solidFill>
                <a:uFill>
                  <a:solidFill>
                    <a:srgbClr val="FFFFFF"/>
                  </a:solidFill>
                </a:uFill>
              </a:rPr>
              <a:t>確實有很大的</a:t>
            </a:r>
            <a:r>
              <a:rPr lang="en-US" spc="-1" dirty="0" err="1">
                <a:solidFill>
                  <a:srgbClr val="000000"/>
                </a:solidFill>
                <a:uFill>
                  <a:solidFill>
                    <a:srgbClr val="FFFFFF"/>
                  </a:solidFill>
                </a:uFill>
              </a:rPr>
              <a:t>幫助</a:t>
            </a:r>
            <a:r>
              <a:rPr lang="en-US" spc="-1" dirty="0">
                <a:solidFill>
                  <a:srgbClr val="000000"/>
                </a:solidFill>
                <a:uFill>
                  <a:solidFill>
                    <a:srgbClr val="FFFFFF"/>
                  </a:solidFill>
                </a:uFill>
              </a:rPr>
              <a:t>。</a:t>
            </a:r>
          </a:p>
          <a:p>
            <a:pPr>
              <a:buFont typeface="Wingdings" panose="05000000000000000000" pitchFamily="2" charset="2"/>
              <a:buChar char="q"/>
            </a:pPr>
            <a:r>
              <a:rPr lang="zh-TW" altLang="en-US" spc="-1" dirty="0">
                <a:solidFill>
                  <a:srgbClr val="000000"/>
                </a:solidFill>
                <a:uFill>
                  <a:solidFill>
                    <a:srgbClr val="FFFFFF"/>
                  </a:solidFill>
                </a:uFill>
              </a:rPr>
              <a:t>完全放任學生自學需要更長時間才有明顯效果，可能是學生自學經驗不足之故。要在短時間內有效，教師必須給予適度引導。</a:t>
            </a:r>
            <a:endParaRPr lang="en-GB" altLang="zh-TW" spc="-1" dirty="0">
              <a:solidFill>
                <a:srgbClr val="000000"/>
              </a:solidFill>
              <a:uFill>
                <a:solidFill>
                  <a:srgbClr val="FFFFFF"/>
                </a:solidFill>
              </a:uFill>
            </a:endParaRPr>
          </a:p>
          <a:p>
            <a:pPr>
              <a:buFont typeface="Wingdings" panose="05000000000000000000" pitchFamily="2" charset="2"/>
              <a:buChar char="q"/>
            </a:pPr>
            <a:r>
              <a:rPr lang="zh-TW" altLang="en-US" spc="-1" dirty="0">
                <a:solidFill>
                  <a:srgbClr val="000000"/>
                </a:solidFill>
                <a:uFill>
                  <a:solidFill>
                    <a:srgbClr val="FFFFFF"/>
                  </a:solidFill>
                </a:uFill>
              </a:rPr>
              <a:t>考試成績好的學生未必喜歡或者擅長，不必勉強此類學生改變學習方式。</a:t>
            </a:r>
            <a:endParaRPr lang="en-US" altLang="zh-TW" spc="-1" dirty="0">
              <a:solidFill>
                <a:srgbClr val="000000"/>
              </a:solidFill>
              <a:uFill>
                <a:solidFill>
                  <a:srgbClr val="FFFFFF"/>
                </a:solidFill>
              </a:uFill>
            </a:endParaRPr>
          </a:p>
          <a:p>
            <a:pPr>
              <a:buFont typeface="Wingdings" panose="05000000000000000000" pitchFamily="2" charset="2"/>
              <a:buChar char="q"/>
            </a:pPr>
            <a:r>
              <a:rPr lang="zh-TW" altLang="en-US" spc="-1" dirty="0">
                <a:solidFill>
                  <a:srgbClr val="000000"/>
                </a:solidFill>
                <a:uFill>
                  <a:solidFill>
                    <a:srgbClr val="FFFFFF"/>
                  </a:solidFill>
                </a:uFill>
              </a:rPr>
              <a:t>動畫版教案有助於學生理解。</a:t>
            </a:r>
            <a:endParaRPr lang="en-US" altLang="zh-TW" spc="-1" dirty="0">
              <a:solidFill>
                <a:srgbClr val="000000"/>
              </a:solidFill>
              <a:uFill>
                <a:solidFill>
                  <a:srgbClr val="FFFFFF"/>
                </a:solidFill>
              </a:uFill>
            </a:endParaRPr>
          </a:p>
          <a:p>
            <a:pPr>
              <a:buFont typeface="Wingdings" panose="05000000000000000000" pitchFamily="2" charset="2"/>
              <a:buChar char="q"/>
            </a:pPr>
            <a:r>
              <a:rPr lang="zh-TW" altLang="en-US" spc="-1" dirty="0">
                <a:solidFill>
                  <a:srgbClr val="000000"/>
                </a:solidFill>
                <a:uFill>
                  <a:solidFill>
                    <a:srgbClr val="FFFFFF"/>
                  </a:solidFill>
                </a:uFill>
              </a:rPr>
              <a:t>下一步：如何善用 </a:t>
            </a:r>
            <a:r>
              <a:rPr lang="en-US" altLang="zh-TW" spc="-1" dirty="0">
                <a:solidFill>
                  <a:srgbClr val="000000"/>
                </a:solidFill>
                <a:uFill>
                  <a:solidFill>
                    <a:srgbClr val="FFFFFF"/>
                  </a:solidFill>
                </a:uFill>
              </a:rPr>
              <a:t>AI</a:t>
            </a:r>
            <a:r>
              <a:rPr lang="zh-TW" altLang="en-US" spc="-1" dirty="0">
                <a:solidFill>
                  <a:srgbClr val="000000"/>
                </a:solidFill>
                <a:uFill>
                  <a:solidFill>
                    <a:srgbClr val="FFFFFF"/>
                  </a:solidFill>
                </a:uFill>
              </a:rPr>
              <a:t> 輔助學習？</a:t>
            </a:r>
            <a:endParaRPr lang="en-GB" altLang="zh-TW" spc="-1" dirty="0">
              <a:solidFill>
                <a:srgbClr val="000000"/>
              </a:solidFill>
              <a:uFill>
                <a:solidFill>
                  <a:srgbClr val="FFFFFF"/>
                </a:solidFill>
              </a:uFill>
            </a:endParaRPr>
          </a:p>
        </p:txBody>
      </p:sp>
    </p:spTree>
    <p:extLst>
      <p:ext uri="{BB962C8B-B14F-4D97-AF65-F5344CB8AC3E}">
        <p14:creationId xmlns:p14="http://schemas.microsoft.com/office/powerpoint/2010/main" val="1071768733"/>
      </p:ext>
    </p:extLst>
  </p:cSld>
  <p:clrMapOvr>
    <a:masterClrMapping/>
  </p:clrMapOvr>
</p:sld>
</file>

<file path=ppt/theme/theme1.xml><?xml version="1.0" encoding="utf-8"?>
<a:theme xmlns:a="http://schemas.openxmlformats.org/drawingml/2006/main" name="回顧">
  <a:themeElements>
    <a:clrScheme name="回顧">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回顧">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回顧">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85</TotalTime>
  <Words>2442</Words>
  <Application>Microsoft Office PowerPoint</Application>
  <PresentationFormat>寬螢幕</PresentationFormat>
  <Paragraphs>331</Paragraphs>
  <Slides>52</Slides>
  <Notes>1</Notes>
  <HiddenSlides>0</HiddenSlides>
  <MMClips>0</MMClips>
  <ScaleCrop>false</ScaleCrop>
  <HeadingPairs>
    <vt:vector size="8" baseType="variant">
      <vt:variant>
        <vt:lpstr>使用字型</vt:lpstr>
      </vt:variant>
      <vt:variant>
        <vt:i4>7</vt:i4>
      </vt:variant>
      <vt:variant>
        <vt:lpstr>佈景主題</vt:lpstr>
      </vt:variant>
      <vt:variant>
        <vt:i4>1</vt:i4>
      </vt:variant>
      <vt:variant>
        <vt:lpstr>內嵌 OLE 伺服程式</vt:lpstr>
      </vt:variant>
      <vt:variant>
        <vt:i4>1</vt:i4>
      </vt:variant>
      <vt:variant>
        <vt:lpstr>投影片標題</vt:lpstr>
      </vt:variant>
      <vt:variant>
        <vt:i4>52</vt:i4>
      </vt:variant>
    </vt:vector>
  </HeadingPairs>
  <TitlesOfParts>
    <vt:vector size="61" baseType="lpstr">
      <vt:lpstr>微軟正黑體</vt:lpstr>
      <vt:lpstr>新細明體</vt:lpstr>
      <vt:lpstr>Arial</vt:lpstr>
      <vt:lpstr>Calibri</vt:lpstr>
      <vt:lpstr>Calibri Light</vt:lpstr>
      <vt:lpstr>Cambria Math</vt:lpstr>
      <vt:lpstr>Wingdings</vt:lpstr>
      <vt:lpstr>回顧</vt:lpstr>
      <vt:lpstr>簡報</vt:lpstr>
      <vt:lpstr>數值模擬輔助物理教學經驗分享</vt:lpstr>
      <vt:lpstr>緣起</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開發動畫版教案</vt:lpstr>
      <vt:lpstr>動畫版教案開發</vt:lpstr>
      <vt:lpstr>動畫版教案開發</vt:lpstr>
      <vt:lpstr>教案設計理念 – 簡單、實際</vt:lpstr>
      <vt:lpstr>教案設計理念 – 抄襲、練習</vt:lpstr>
      <vt:lpstr>教案介紹 – 力學</vt:lpstr>
      <vt:lpstr>教案介紹 – 力學 http://faculty.ndhu.edu.tw/~wcy2/wcy2.SimForFun.html</vt:lpstr>
      <vt:lpstr>教案介紹 – 力學 http://faculty.ndhu.edu.tw/~wcy2/wcy2.SimForFun.html</vt:lpstr>
      <vt:lpstr>教案介紹 – 力學 http://faculty.ndhu.edu.tw/~wcy2/wcy2.SimForFun.html</vt:lpstr>
      <vt:lpstr>教案介紹 – 力學 http://faculty.ndhu.edu.tw/~wcy2/wcy2.SimForFun.html</vt:lpstr>
      <vt:lpstr>教案介紹 – 力學 http://faculty.ndhu.edu.tw/~wcy2/wcy2.SimForFun.html</vt:lpstr>
      <vt:lpstr>教案介紹 – 力學 http://faculty.ndhu.edu.tw/~wcy2/wcy2.SimForFun.html</vt:lpstr>
      <vt:lpstr>教案介紹 – 力學 http://faculty.ndhu.edu.tw/~wcy2/wcy2.SimForFun.html</vt:lpstr>
      <vt:lpstr>教案介紹 – 力學 http://faculty.ndhu.edu.tw/~wcy2/wcy2.SimForFun.html</vt:lpstr>
      <vt:lpstr>教案介紹 – 力學 http://faculty.ndhu.edu.tw/~wcy2/wcy2.SimForFun.html</vt:lpstr>
      <vt:lpstr> 學生回饋</vt:lpstr>
      <vt:lpstr>教案介紹</vt:lpstr>
      <vt:lpstr>教案介紹 – 電磁學 http://faculty.ndhu.edu.tw/~wcy2/wcy2.SimEM.html</vt:lpstr>
      <vt:lpstr>教案介紹 – 電磁學 http://faculty.ndhu.edu.tw/~wcy2/wcy2.SimEM.html</vt:lpstr>
      <vt:lpstr>教案介紹 – 電磁學 http://faculty.ndhu.edu.tw/~wcy2/wcy2.SimEM.html</vt:lpstr>
      <vt:lpstr>教案介紹 – 電磁學 http://faculty.ndhu.edu.tw/~wcy2/wcy2.SimEM.html</vt:lpstr>
      <vt:lpstr>教案介紹 – 電磁學 http://faculty.ndhu.edu.tw/~wcy2/wcy2.SimEM.html</vt:lpstr>
      <vt:lpstr>教案介紹 – 電磁學 http://faculty.ndhu.edu.tw/~wcy2/wcy2.SimEM.html</vt:lpstr>
      <vt:lpstr>教案介紹 – 電磁學 http://faculty.ndhu.edu.tw/~wcy2/wcy2.SimEM.html</vt:lpstr>
      <vt:lpstr>教案介紹 – 電磁學 http://faculty.ndhu.edu.tw/~wcy2/wcy2.SimEM.html</vt:lpstr>
      <vt:lpstr>教案介紹</vt:lpstr>
      <vt:lpstr>教案介紹 – 電磁學 http://faculty.ndhu.edu.tw/~wcy2/wcy2.SimEM.html</vt:lpstr>
      <vt:lpstr>教案介紹 – 電磁學 http://faculty.ndhu.edu.tw/~wcy2/wcy2.SimEM.html</vt:lpstr>
      <vt:lpstr>教案介紹 – 電磁學 http://faculty.ndhu.edu.tw/~wcy2/wcy2.SimEM.html</vt:lpstr>
      <vt:lpstr>教案介紹 – 電磁學 http://faculty.ndhu.edu.tw/~wcy2/wcy2.SimEM.html</vt:lpstr>
      <vt:lpstr>教案介紹 – 電磁學 http://faculty.ndhu.edu.tw/~wcy2/wcy2.SimEM.html</vt:lpstr>
      <vt:lpstr>教案介紹 – 電磁學 http://faculty.ndhu.edu.tw/~wcy2/wcy2.SimEM.html</vt:lpstr>
      <vt:lpstr>困境</vt:lpstr>
      <vt:lpstr>結論</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數值模擬輔助物理教學經驗分享</dc:title>
  <dc:creator>WC Y</dc:creator>
  <cp:lastModifiedBy>WC Y</cp:lastModifiedBy>
  <cp:revision>21</cp:revision>
  <dcterms:created xsi:type="dcterms:W3CDTF">2024-05-06T14:06:39Z</dcterms:created>
  <dcterms:modified xsi:type="dcterms:W3CDTF">2024-05-07T01:39:22Z</dcterms:modified>
</cp:coreProperties>
</file>