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28800425" cy="39600188"/>
  <p:notesSz cx="6858000" cy="9144000"/>
  <p:defaultTextStyle>
    <a:defPPr>
      <a:defRPr lang="zh-TW"/>
    </a:defPPr>
    <a:lvl1pPr marL="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1pPr>
    <a:lvl2pPr marL="1641577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2pPr>
    <a:lvl3pPr marL="328315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3pPr>
    <a:lvl4pPr marL="492473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4pPr>
    <a:lvl5pPr marL="6566306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5pPr>
    <a:lvl6pPr marL="820788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6pPr>
    <a:lvl7pPr marL="984946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7pPr>
    <a:lvl8pPr marL="11491036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8pPr>
    <a:lvl9pPr marL="1313261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29" y="-43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60032" y="6480867"/>
            <a:ext cx="24480361" cy="13786732"/>
          </a:xfrm>
        </p:spPr>
        <p:txBody>
          <a:bodyPr anchor="b"/>
          <a:lstStyle>
            <a:lvl1pPr algn="ctr">
              <a:defRPr sz="18898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00053" y="20799268"/>
            <a:ext cx="21600319" cy="9560876"/>
          </a:xfrm>
        </p:spPr>
        <p:txBody>
          <a:bodyPr/>
          <a:lstStyle>
            <a:lvl1pPr marL="0" indent="0" algn="ctr">
              <a:buNone/>
              <a:defRPr sz="7559"/>
            </a:lvl1pPr>
            <a:lvl2pPr marL="1440043" indent="0" algn="ctr">
              <a:buNone/>
              <a:defRPr sz="6299"/>
            </a:lvl2pPr>
            <a:lvl3pPr marL="2880086" indent="0" algn="ctr">
              <a:buNone/>
              <a:defRPr sz="5669"/>
            </a:lvl3pPr>
            <a:lvl4pPr marL="4320129" indent="0" algn="ctr">
              <a:buNone/>
              <a:defRPr sz="5040"/>
            </a:lvl4pPr>
            <a:lvl5pPr marL="5760171" indent="0" algn="ctr">
              <a:buNone/>
              <a:defRPr sz="5040"/>
            </a:lvl5pPr>
            <a:lvl6pPr marL="7200214" indent="0" algn="ctr">
              <a:buNone/>
              <a:defRPr sz="5040"/>
            </a:lvl6pPr>
            <a:lvl7pPr marL="8640257" indent="0" algn="ctr">
              <a:buNone/>
              <a:defRPr sz="5040"/>
            </a:lvl7pPr>
            <a:lvl8pPr marL="10080300" indent="0" algn="ctr">
              <a:buNone/>
              <a:defRPr sz="5040"/>
            </a:lvl8pPr>
            <a:lvl9pPr marL="11520343" indent="0" algn="ctr">
              <a:buNone/>
              <a:defRPr sz="504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80A9-62BD-4222-A180-E6820DCEED07}" type="datetimeFigureOut">
              <a:rPr lang="zh-TW" altLang="en-US" smtClean="0"/>
              <a:t>2024/2/2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1F2D9-F2BE-4B61-A75A-A480DF31D1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06546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80A9-62BD-4222-A180-E6820DCEED07}" type="datetimeFigureOut">
              <a:rPr lang="zh-TW" altLang="en-US" smtClean="0"/>
              <a:t>2024/2/2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1F2D9-F2BE-4B61-A75A-A480DF31D1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4356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5030" y="9872559"/>
            <a:ext cx="24840367" cy="16472575"/>
          </a:xfrm>
        </p:spPr>
        <p:txBody>
          <a:bodyPr anchor="b"/>
          <a:lstStyle>
            <a:lvl1pPr>
              <a:defRPr sz="18898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65030" y="26500971"/>
            <a:ext cx="24840367" cy="8662538"/>
          </a:xfrm>
        </p:spPr>
        <p:txBody>
          <a:bodyPr/>
          <a:lstStyle>
            <a:lvl1pPr marL="0" indent="0">
              <a:buNone/>
              <a:defRPr sz="7559">
                <a:solidFill>
                  <a:schemeClr val="tx1"/>
                </a:solidFill>
              </a:defRPr>
            </a:lvl1pPr>
            <a:lvl2pPr marL="1440043" indent="0">
              <a:buNone/>
              <a:defRPr sz="6299">
                <a:solidFill>
                  <a:schemeClr val="tx1">
                    <a:tint val="75000"/>
                  </a:schemeClr>
                </a:solidFill>
              </a:defRPr>
            </a:lvl2pPr>
            <a:lvl3pPr marL="288008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3pPr>
            <a:lvl4pPr marL="4320129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4pPr>
            <a:lvl5pPr marL="5760171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5pPr>
            <a:lvl6pPr marL="7200214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6pPr>
            <a:lvl7pPr marL="8640257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7pPr>
            <a:lvl8pPr marL="1008030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8pPr>
            <a:lvl9pPr marL="11520343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80A9-62BD-4222-A180-E6820DCEED07}" type="datetimeFigureOut">
              <a:rPr lang="zh-TW" altLang="en-US" smtClean="0"/>
              <a:t>2024/2/2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1F2D9-F2BE-4B61-A75A-A480DF31D1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8582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0029" y="10541716"/>
            <a:ext cx="12240181" cy="2512595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80215" y="10541716"/>
            <a:ext cx="12240181" cy="2512595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80A9-62BD-4222-A180-E6820DCEED07}" type="datetimeFigureOut">
              <a:rPr lang="zh-TW" altLang="en-US" smtClean="0"/>
              <a:t>2024/2/2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1F2D9-F2BE-4B61-A75A-A480DF31D1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1416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3780" y="2108352"/>
            <a:ext cx="24840367" cy="7654206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3784" y="9707549"/>
            <a:ext cx="12183928" cy="4757520"/>
          </a:xfrm>
        </p:spPr>
        <p:txBody>
          <a:bodyPr anchor="b"/>
          <a:lstStyle>
            <a:lvl1pPr marL="0" indent="0">
              <a:buNone/>
              <a:defRPr sz="7559" b="1"/>
            </a:lvl1pPr>
            <a:lvl2pPr marL="1440043" indent="0">
              <a:buNone/>
              <a:defRPr sz="6299" b="1"/>
            </a:lvl2pPr>
            <a:lvl3pPr marL="2880086" indent="0">
              <a:buNone/>
              <a:defRPr sz="5669" b="1"/>
            </a:lvl3pPr>
            <a:lvl4pPr marL="4320129" indent="0">
              <a:buNone/>
              <a:defRPr sz="5040" b="1"/>
            </a:lvl4pPr>
            <a:lvl5pPr marL="5760171" indent="0">
              <a:buNone/>
              <a:defRPr sz="5040" b="1"/>
            </a:lvl5pPr>
            <a:lvl6pPr marL="7200214" indent="0">
              <a:buNone/>
              <a:defRPr sz="5040" b="1"/>
            </a:lvl6pPr>
            <a:lvl7pPr marL="8640257" indent="0">
              <a:buNone/>
              <a:defRPr sz="5040" b="1"/>
            </a:lvl7pPr>
            <a:lvl8pPr marL="10080300" indent="0">
              <a:buNone/>
              <a:defRPr sz="5040" b="1"/>
            </a:lvl8pPr>
            <a:lvl9pPr marL="11520343" indent="0">
              <a:buNone/>
              <a:defRPr sz="504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83784" y="14465069"/>
            <a:ext cx="12183928" cy="2127593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4580217" y="9707549"/>
            <a:ext cx="12243932" cy="4757520"/>
          </a:xfrm>
        </p:spPr>
        <p:txBody>
          <a:bodyPr anchor="b"/>
          <a:lstStyle>
            <a:lvl1pPr marL="0" indent="0">
              <a:buNone/>
              <a:defRPr sz="7559" b="1"/>
            </a:lvl1pPr>
            <a:lvl2pPr marL="1440043" indent="0">
              <a:buNone/>
              <a:defRPr sz="6299" b="1"/>
            </a:lvl2pPr>
            <a:lvl3pPr marL="2880086" indent="0">
              <a:buNone/>
              <a:defRPr sz="5669" b="1"/>
            </a:lvl3pPr>
            <a:lvl4pPr marL="4320129" indent="0">
              <a:buNone/>
              <a:defRPr sz="5040" b="1"/>
            </a:lvl4pPr>
            <a:lvl5pPr marL="5760171" indent="0">
              <a:buNone/>
              <a:defRPr sz="5040" b="1"/>
            </a:lvl5pPr>
            <a:lvl6pPr marL="7200214" indent="0">
              <a:buNone/>
              <a:defRPr sz="5040" b="1"/>
            </a:lvl6pPr>
            <a:lvl7pPr marL="8640257" indent="0">
              <a:buNone/>
              <a:defRPr sz="5040" b="1"/>
            </a:lvl7pPr>
            <a:lvl8pPr marL="10080300" indent="0">
              <a:buNone/>
              <a:defRPr sz="5040" b="1"/>
            </a:lvl8pPr>
            <a:lvl9pPr marL="11520343" indent="0">
              <a:buNone/>
              <a:defRPr sz="504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4580217" y="14465069"/>
            <a:ext cx="12243932" cy="2127593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80A9-62BD-4222-A180-E6820DCEED07}" type="datetimeFigureOut">
              <a:rPr lang="zh-TW" altLang="en-US" smtClean="0"/>
              <a:t>2024/2/2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1F2D9-F2BE-4B61-A75A-A480DF31D1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3171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80A9-62BD-4222-A180-E6820DCEED07}" type="datetimeFigureOut">
              <a:rPr lang="zh-TW" altLang="en-US" smtClean="0"/>
              <a:t>2024/2/2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1F2D9-F2BE-4B61-A75A-A480DF31D1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9391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80A9-62BD-4222-A180-E6820DCEED07}" type="datetimeFigureOut">
              <a:rPr lang="zh-TW" altLang="en-US" smtClean="0"/>
              <a:t>2024/2/2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1F2D9-F2BE-4B61-A75A-A480DF31D1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7762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3780" y="2640012"/>
            <a:ext cx="9288887" cy="9240044"/>
          </a:xfrm>
        </p:spPr>
        <p:txBody>
          <a:bodyPr anchor="b"/>
          <a:lstStyle>
            <a:lvl1pPr>
              <a:defRPr sz="10079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3932" y="5701703"/>
            <a:ext cx="14580215" cy="28141800"/>
          </a:xfrm>
        </p:spPr>
        <p:txBody>
          <a:bodyPr/>
          <a:lstStyle>
            <a:lvl1pPr>
              <a:defRPr sz="10079"/>
            </a:lvl1pPr>
            <a:lvl2pPr>
              <a:defRPr sz="8819"/>
            </a:lvl2pPr>
            <a:lvl3pPr>
              <a:defRPr sz="7559"/>
            </a:lvl3pPr>
            <a:lvl4pPr>
              <a:defRPr sz="6299"/>
            </a:lvl4pPr>
            <a:lvl5pPr>
              <a:defRPr sz="6299"/>
            </a:lvl5pPr>
            <a:lvl6pPr>
              <a:defRPr sz="6299"/>
            </a:lvl6pPr>
            <a:lvl7pPr>
              <a:defRPr sz="6299"/>
            </a:lvl7pPr>
            <a:lvl8pPr>
              <a:defRPr sz="6299"/>
            </a:lvl8pPr>
            <a:lvl9pPr>
              <a:defRPr sz="6299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83780" y="11880056"/>
            <a:ext cx="9288887" cy="22009274"/>
          </a:xfrm>
        </p:spPr>
        <p:txBody>
          <a:bodyPr/>
          <a:lstStyle>
            <a:lvl1pPr marL="0" indent="0">
              <a:buNone/>
              <a:defRPr sz="5040"/>
            </a:lvl1pPr>
            <a:lvl2pPr marL="1440043" indent="0">
              <a:buNone/>
              <a:defRPr sz="4410"/>
            </a:lvl2pPr>
            <a:lvl3pPr marL="2880086" indent="0">
              <a:buNone/>
              <a:defRPr sz="3780"/>
            </a:lvl3pPr>
            <a:lvl4pPr marL="4320129" indent="0">
              <a:buNone/>
              <a:defRPr sz="3150"/>
            </a:lvl4pPr>
            <a:lvl5pPr marL="5760171" indent="0">
              <a:buNone/>
              <a:defRPr sz="3150"/>
            </a:lvl5pPr>
            <a:lvl6pPr marL="7200214" indent="0">
              <a:buNone/>
              <a:defRPr sz="3150"/>
            </a:lvl6pPr>
            <a:lvl7pPr marL="8640257" indent="0">
              <a:buNone/>
              <a:defRPr sz="3150"/>
            </a:lvl7pPr>
            <a:lvl8pPr marL="10080300" indent="0">
              <a:buNone/>
              <a:defRPr sz="3150"/>
            </a:lvl8pPr>
            <a:lvl9pPr marL="11520343" indent="0">
              <a:buNone/>
              <a:defRPr sz="315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80A9-62BD-4222-A180-E6820DCEED07}" type="datetimeFigureOut">
              <a:rPr lang="zh-TW" altLang="en-US" smtClean="0"/>
              <a:t>2024/2/2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1F2D9-F2BE-4B61-A75A-A480DF31D1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6904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3780" y="2640012"/>
            <a:ext cx="9288887" cy="9240044"/>
          </a:xfrm>
        </p:spPr>
        <p:txBody>
          <a:bodyPr anchor="b"/>
          <a:lstStyle>
            <a:lvl1pPr>
              <a:defRPr sz="10079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243932" y="5701703"/>
            <a:ext cx="14580215" cy="28141800"/>
          </a:xfrm>
        </p:spPr>
        <p:txBody>
          <a:bodyPr anchor="t"/>
          <a:lstStyle>
            <a:lvl1pPr marL="0" indent="0">
              <a:buNone/>
              <a:defRPr sz="10079"/>
            </a:lvl1pPr>
            <a:lvl2pPr marL="1440043" indent="0">
              <a:buNone/>
              <a:defRPr sz="8819"/>
            </a:lvl2pPr>
            <a:lvl3pPr marL="2880086" indent="0">
              <a:buNone/>
              <a:defRPr sz="7559"/>
            </a:lvl3pPr>
            <a:lvl4pPr marL="4320129" indent="0">
              <a:buNone/>
              <a:defRPr sz="6299"/>
            </a:lvl4pPr>
            <a:lvl5pPr marL="5760171" indent="0">
              <a:buNone/>
              <a:defRPr sz="6299"/>
            </a:lvl5pPr>
            <a:lvl6pPr marL="7200214" indent="0">
              <a:buNone/>
              <a:defRPr sz="6299"/>
            </a:lvl6pPr>
            <a:lvl7pPr marL="8640257" indent="0">
              <a:buNone/>
              <a:defRPr sz="6299"/>
            </a:lvl7pPr>
            <a:lvl8pPr marL="10080300" indent="0">
              <a:buNone/>
              <a:defRPr sz="6299"/>
            </a:lvl8pPr>
            <a:lvl9pPr marL="11520343" indent="0">
              <a:buNone/>
              <a:defRPr sz="6299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83780" y="11880056"/>
            <a:ext cx="9288887" cy="22009274"/>
          </a:xfrm>
        </p:spPr>
        <p:txBody>
          <a:bodyPr/>
          <a:lstStyle>
            <a:lvl1pPr marL="0" indent="0">
              <a:buNone/>
              <a:defRPr sz="5040"/>
            </a:lvl1pPr>
            <a:lvl2pPr marL="1440043" indent="0">
              <a:buNone/>
              <a:defRPr sz="4410"/>
            </a:lvl2pPr>
            <a:lvl3pPr marL="2880086" indent="0">
              <a:buNone/>
              <a:defRPr sz="3780"/>
            </a:lvl3pPr>
            <a:lvl4pPr marL="4320129" indent="0">
              <a:buNone/>
              <a:defRPr sz="3150"/>
            </a:lvl4pPr>
            <a:lvl5pPr marL="5760171" indent="0">
              <a:buNone/>
              <a:defRPr sz="3150"/>
            </a:lvl5pPr>
            <a:lvl6pPr marL="7200214" indent="0">
              <a:buNone/>
              <a:defRPr sz="3150"/>
            </a:lvl6pPr>
            <a:lvl7pPr marL="8640257" indent="0">
              <a:buNone/>
              <a:defRPr sz="3150"/>
            </a:lvl7pPr>
            <a:lvl8pPr marL="10080300" indent="0">
              <a:buNone/>
              <a:defRPr sz="3150"/>
            </a:lvl8pPr>
            <a:lvl9pPr marL="11520343" indent="0">
              <a:buNone/>
              <a:defRPr sz="315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80A9-62BD-4222-A180-E6820DCEED07}" type="datetimeFigureOut">
              <a:rPr lang="zh-TW" altLang="en-US" smtClean="0"/>
              <a:t>2024/2/2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1F2D9-F2BE-4B61-A75A-A480DF31D1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8912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80A9-62BD-4222-A180-E6820DCEED07}" type="datetimeFigureOut">
              <a:rPr lang="zh-TW" altLang="en-US" smtClean="0"/>
              <a:t>2024/2/2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1F2D9-F2BE-4B61-A75A-A480DF31D1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07917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0610306" y="2108343"/>
            <a:ext cx="6210092" cy="33559329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80031" y="2108343"/>
            <a:ext cx="18270270" cy="33559329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80A9-62BD-4222-A180-E6820DCEED07}" type="datetimeFigureOut">
              <a:rPr lang="zh-TW" altLang="en-US" smtClean="0"/>
              <a:t>2024/2/2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1F2D9-F2BE-4B61-A75A-A480DF31D1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6061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0029" y="2108352"/>
            <a:ext cx="24840367" cy="76542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0029" y="10541716"/>
            <a:ext cx="24840367" cy="25125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80029" y="36703516"/>
            <a:ext cx="6480096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2C80A9-62BD-4222-A180-E6820DCEED07}" type="datetimeFigureOut">
              <a:rPr lang="zh-TW" altLang="en-US" smtClean="0"/>
              <a:t>2024/2/2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540141" y="36703516"/>
            <a:ext cx="9720143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340300" y="36703516"/>
            <a:ext cx="6480096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1F2D9-F2BE-4B61-A75A-A480DF31D1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3332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880086" rtl="0" eaLnBrk="1" latinLnBrk="0" hangingPunct="1">
        <a:lnSpc>
          <a:spcPct val="90000"/>
        </a:lnSpc>
        <a:spcBef>
          <a:spcPct val="0"/>
        </a:spcBef>
        <a:buNone/>
        <a:defRPr sz="1385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20021" indent="-720021" algn="l" defTabSz="2880086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600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600107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40150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80193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20236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60278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800321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403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400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80086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20129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60171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200214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40257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8030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203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045029" y="1831733"/>
            <a:ext cx="22990621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800" b="1" dirty="0" smtClean="0">
                <a:solidFill>
                  <a:srgbClr val="FF0000"/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以 </a:t>
            </a:r>
            <a:r>
              <a:rPr lang="en-US" altLang="zh-TW" sz="8800" b="1" dirty="0" smtClean="0">
                <a:solidFill>
                  <a:srgbClr val="FF0000"/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Arduino </a:t>
            </a:r>
            <a:r>
              <a:rPr lang="zh-TW" altLang="en-US" sz="8800" b="1" dirty="0" smtClean="0">
                <a:solidFill>
                  <a:srgbClr val="FF0000"/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感測器為基礎之繩波實驗</a:t>
            </a:r>
            <a:endParaRPr lang="en-US" altLang="zh-TW" sz="8800" b="1" dirty="0" smtClean="0">
              <a:solidFill>
                <a:srgbClr val="FF0000"/>
              </a:solidFill>
              <a:latin typeface="Calibri" panose="020F0502020204030204" pitchFamily="34" charset="0"/>
              <a:ea typeface="微軟正黑體" panose="020B0604030504040204" pitchFamily="34" charset="-120"/>
            </a:endParaRPr>
          </a:p>
          <a:p>
            <a:pPr algn="ctr"/>
            <a:endParaRPr lang="en-US" altLang="zh-TW" sz="2800" b="1" dirty="0" smtClean="0">
              <a:solidFill>
                <a:srgbClr val="FF0000"/>
              </a:solidFill>
              <a:latin typeface="Calibri" panose="020F0502020204030204" pitchFamily="34" charset="0"/>
              <a:ea typeface="微軟正黑體" panose="020B0604030504040204" pitchFamily="34" charset="-120"/>
            </a:endParaRPr>
          </a:p>
          <a:p>
            <a:pPr marL="4657725"/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余進忠 </a:t>
            </a:r>
            <a:r>
              <a:rPr lang="zh-TW" altLang="en-US" sz="4400" i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國立高雄大學 應用物理學系</a:t>
            </a:r>
            <a:endParaRPr lang="en-US" altLang="zh-TW" sz="4400" i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657725"/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徐家瀚 </a:t>
            </a:r>
            <a:r>
              <a:rPr lang="zh-TW" altLang="en-US" sz="4400" i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國立高雄大學 電機系</a:t>
            </a:r>
            <a:endParaRPr lang="zh-TW" altLang="en-US" sz="4400" i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085888" y="5766292"/>
            <a:ext cx="1678473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077913" algn="just"/>
            <a:r>
              <a:rPr lang="zh-TW" altLang="en-US" sz="5400" dirty="0">
                <a:ea typeface="標楷體" panose="03000509000000000000" pitchFamily="65" charset="-120"/>
              </a:rPr>
              <a:t>實驗中</a:t>
            </a:r>
            <a:r>
              <a:rPr lang="zh-TW" altLang="zh-TW" sz="5400" dirty="0">
                <a:ea typeface="標楷體" panose="03000509000000000000" pitchFamily="65" charset="-120"/>
              </a:rPr>
              <a:t>利用</a:t>
            </a:r>
            <a:r>
              <a:rPr lang="en-US" altLang="zh-TW" sz="5400" dirty="0">
                <a:ea typeface="標楷體" panose="03000509000000000000" pitchFamily="65" charset="-120"/>
              </a:rPr>
              <a:t>Arduino</a:t>
            </a:r>
            <a:r>
              <a:rPr lang="zh-TW" altLang="zh-TW" sz="5400" dirty="0">
                <a:ea typeface="標楷體" panose="03000509000000000000" pitchFamily="65" charset="-120"/>
              </a:rPr>
              <a:t>程式控制馬達旋轉</a:t>
            </a:r>
            <a:r>
              <a:rPr lang="zh-TW" altLang="en-US" sz="5400" dirty="0">
                <a:ea typeface="標楷體" panose="03000509000000000000" pitchFamily="65" charset="-120"/>
              </a:rPr>
              <a:t>頻率</a:t>
            </a:r>
            <a:r>
              <a:rPr lang="zh-TW" altLang="en-US" sz="5400" dirty="0" smtClean="0">
                <a:ea typeface="標楷體" panose="03000509000000000000" pitchFamily="65" charset="-120"/>
              </a:rPr>
              <a:t>，令繩子產生固定頻率的振動，於繩子末尾掛上一固定質量之砝碼，改變繩長或</a:t>
            </a:r>
            <a:r>
              <a:rPr lang="zh-TW" altLang="zh-TW" sz="5400" dirty="0" smtClean="0">
                <a:ea typeface="標楷體" panose="03000509000000000000" pitchFamily="65" charset="-120"/>
              </a:rPr>
              <a:t>砝碼</a:t>
            </a:r>
            <a:r>
              <a:rPr lang="zh-TW" altLang="en-US" sz="5400" dirty="0" smtClean="0">
                <a:ea typeface="標楷體" panose="03000509000000000000" pitchFamily="65" charset="-120"/>
              </a:rPr>
              <a:t>質量後</a:t>
            </a:r>
            <a:r>
              <a:rPr lang="zh-TW" altLang="zh-TW" sz="5400" dirty="0" smtClean="0">
                <a:ea typeface="標楷體" panose="03000509000000000000" pitchFamily="65" charset="-120"/>
              </a:rPr>
              <a:t>觀察</a:t>
            </a:r>
            <a:r>
              <a:rPr lang="zh-TW" altLang="zh-TW" sz="5400" dirty="0">
                <a:ea typeface="標楷體" panose="03000509000000000000" pitchFamily="65" charset="-120"/>
              </a:rPr>
              <a:t>繩子產生的駐波</a:t>
            </a:r>
            <a:r>
              <a:rPr lang="zh-TW" altLang="zh-TW" sz="5400" dirty="0" smtClean="0">
                <a:ea typeface="標楷體" panose="03000509000000000000" pitchFamily="65" charset="-120"/>
              </a:rPr>
              <a:t>行為</a:t>
            </a:r>
            <a:r>
              <a:rPr lang="zh-TW" altLang="en-US" sz="5400" dirty="0" smtClean="0">
                <a:ea typeface="標楷體" panose="03000509000000000000" pitchFamily="65" charset="-120"/>
              </a:rPr>
              <a:t>，期間利用</a:t>
            </a:r>
            <a:r>
              <a:rPr lang="zh-TW" altLang="en-US" sz="5400" dirty="0">
                <a:ea typeface="標楷體" panose="03000509000000000000" pitchFamily="65" charset="-120"/>
              </a:rPr>
              <a:t>超音波偵測駐波長度，繼而獲得</a:t>
            </a:r>
            <a:r>
              <a:rPr lang="zh-TW" altLang="en-US" sz="5400" dirty="0" smtClean="0">
                <a:ea typeface="標楷體" panose="03000509000000000000" pitchFamily="65" charset="-120"/>
              </a:rPr>
              <a:t>波長</a:t>
            </a:r>
            <a:r>
              <a:rPr lang="zh-TW" altLang="zh-TW" sz="5400" dirty="0" smtClean="0">
                <a:ea typeface="標楷體" panose="03000509000000000000" pitchFamily="65" charset="-120"/>
              </a:rPr>
              <a:t>，</a:t>
            </a:r>
            <a:r>
              <a:rPr lang="zh-TW" altLang="en-US" sz="5400" dirty="0" smtClean="0">
                <a:ea typeface="標楷體" panose="03000509000000000000" pitchFamily="65" charset="-120"/>
              </a:rPr>
              <a:t>透過此實驗可</a:t>
            </a:r>
            <a:r>
              <a:rPr lang="zh-TW" altLang="zh-TW" sz="5400" dirty="0" smtClean="0">
                <a:ea typeface="標楷體" panose="03000509000000000000" pitchFamily="65" charset="-120"/>
              </a:rPr>
              <a:t>驗證</a:t>
            </a:r>
            <a:r>
              <a:rPr lang="zh-TW" altLang="zh-TW" sz="5400" dirty="0">
                <a:ea typeface="標楷體" panose="03000509000000000000" pitchFamily="65" charset="-120"/>
              </a:rPr>
              <a:t>張力、繩子質量密度、波速及波長間的</a:t>
            </a:r>
            <a:r>
              <a:rPr lang="zh-TW" altLang="zh-TW" sz="5400" dirty="0" smtClean="0">
                <a:ea typeface="標楷體" panose="03000509000000000000" pitchFamily="65" charset="-120"/>
              </a:rPr>
              <a:t>關係</a:t>
            </a:r>
            <a:endParaRPr lang="en-US" altLang="zh-TW" sz="5400" dirty="0" smtClean="0">
              <a:ea typeface="標楷體" panose="03000509000000000000" pitchFamily="65" charset="-120"/>
            </a:endParaRPr>
          </a:p>
        </p:txBody>
      </p:sp>
      <p:pic>
        <p:nvPicPr>
          <p:cNvPr id="1026" name="Picture 2" descr="圖片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5814" y="6566233"/>
            <a:ext cx="9315287" cy="5762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1085889" y="11390952"/>
                <a:ext cx="18802310" cy="42993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571500" indent="-571500"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zh-TW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一向左傳遞的脈波</a:t>
                </a:r>
                <a:r>
                  <a:rPr lang="en-US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(</a:t>
                </a:r>
                <a:r>
                  <a:rPr lang="zh-TW" altLang="zh-TW" sz="4400" kern="100" dirty="0" smtClean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如圖</a:t>
                </a:r>
                <a:r>
                  <a:rPr lang="zh-TW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所示</a:t>
                </a:r>
                <a:r>
                  <a:rPr lang="en-US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)</a:t>
                </a:r>
                <a:r>
                  <a:rPr lang="zh-TW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，繩上分子近似一圓周運動，因此符合下式</a:t>
                </a:r>
              </a:p>
              <a:p>
                <a:pPr indent="457200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Fsinθ</m:t>
                    </m:r>
                    <m: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m</m:t>
                    </m:r>
                    <m:f>
                      <m:fPr>
                        <m:ctrlPr>
                          <a:rPr lang="zh-TW" altLang="zh-TW" sz="4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TW" altLang="zh-TW" sz="4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TW" sz="4400" kern="1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US" altLang="zh-TW" sz="4400" kern="1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US" altLang="zh-TW" sz="4400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 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F</m:t>
                    </m:r>
                  </m:oMath>
                </a14:m>
                <a:r>
                  <a:rPr lang="en-US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: </a:t>
                </a:r>
                <a:r>
                  <a:rPr lang="zh-TW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繩子張力，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v</m:t>
                    </m:r>
                  </m:oMath>
                </a14:m>
                <a:r>
                  <a:rPr lang="en-US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: </a:t>
                </a:r>
                <a:r>
                  <a:rPr lang="zh-TW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波速，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m</m:t>
                    </m:r>
                  </m:oMath>
                </a14:m>
                <a:r>
                  <a:rPr lang="en-US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: </a:t>
                </a:r>
                <a:r>
                  <a:rPr lang="zh-TW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質量</a:t>
                </a:r>
              </a:p>
              <a:p>
                <a:pPr indent="457200">
                  <a:spcAft>
                    <a:spcPts val="0"/>
                  </a:spcAft>
                </a:pPr>
                <a:r>
                  <a:rPr lang="zh-TW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當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θ</m:t>
                    </m:r>
                  </m:oMath>
                </a14:m>
                <a:r>
                  <a:rPr lang="zh-TW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很小時，</a:t>
                </a:r>
                <a14:m>
                  <m:oMath xmlns:m="http://schemas.openxmlformats.org/officeDocument/2006/math">
                    <m: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Fθ</m:t>
                    </m:r>
                    <m: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≈2</m:t>
                    </m:r>
                    <m:r>
                      <m:rPr>
                        <m:sty m:val="p"/>
                      </m:rP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Rθμ</m:t>
                    </m:r>
                    <m:f>
                      <m:fPr>
                        <m:ctrlPr>
                          <a:rPr lang="zh-TW" altLang="zh-TW" sz="4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TW" altLang="zh-TW" sz="4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TW" sz="4400" kern="1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US" altLang="zh-TW" sz="4400" kern="1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US" altLang="zh-TW" sz="4400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zh-TW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μ</m:t>
                    </m:r>
                  </m:oMath>
                </a14:m>
                <a:r>
                  <a:rPr lang="en-US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: </a:t>
                </a:r>
                <a:r>
                  <a:rPr lang="zh-TW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線質量密度</a:t>
                </a:r>
                <a:r>
                  <a:rPr lang="en-US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 (= 0.2894 g/m)</a:t>
                </a:r>
                <a:endParaRPr lang="zh-TW" altLang="zh-TW" sz="4400" kern="100" dirty="0"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  <a:p>
                <a:pPr indent="457200">
                  <a:spcAft>
                    <a:spcPts val="0"/>
                  </a:spcAft>
                </a:pPr>
                <a:r>
                  <a:rPr lang="zh-TW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可得脈波傳遞速率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v</m:t>
                    </m:r>
                    <m: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≈</m:t>
                    </m:r>
                    <m:rad>
                      <m:radPr>
                        <m:degHide m:val="on"/>
                        <m:ctrlPr>
                          <a:rPr lang="zh-TW" altLang="zh-TW" sz="4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zh-TW" altLang="zh-TW" sz="4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TW" sz="4400" i="1" kern="1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num>
                          <m:den>
                            <m:r>
                              <a:rPr lang="en-US" altLang="zh-TW" sz="4400" i="1" kern="1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𝜇</m:t>
                            </m:r>
                          </m:den>
                        </m:f>
                      </m:e>
                    </m:rad>
                  </m:oMath>
                </a14:m>
                <a:endParaRPr lang="zh-TW" altLang="zh-TW" sz="4400" kern="100" dirty="0"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5889" y="11390952"/>
                <a:ext cx="18802310" cy="4299382"/>
              </a:xfrm>
              <a:prstGeom prst="rect">
                <a:avLst/>
              </a:prstGeom>
              <a:blipFill>
                <a:blip r:embed="rId3"/>
                <a:stretch>
                  <a:fillRect l="-1167" t="-326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7" name="Picture 3" descr="圖片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2619" y="14456775"/>
            <a:ext cx="10718482" cy="2463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矩形 7"/>
              <p:cNvSpPr/>
              <p:nvPr/>
            </p:nvSpPr>
            <p:spPr>
              <a:xfrm>
                <a:off x="1085889" y="15886093"/>
                <a:ext cx="15621639" cy="21472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571500" indent="-571500"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zh-TW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當繩長</a:t>
                </a:r>
                <a:r>
                  <a:rPr lang="en-US" altLang="zh-TW" sz="4400" kern="100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L</a:t>
                </a:r>
                <a:r>
                  <a:rPr lang="zh-TW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且產生駐波時，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v</m:t>
                    </m:r>
                    <m: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f</m:t>
                    </m:r>
                    <m: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λ</m:t>
                    </m:r>
                  </m:oMath>
                </a14:m>
                <a:r>
                  <a:rPr lang="en-US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 </a:t>
                </a:r>
                <a:r>
                  <a:rPr lang="en-US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  <a:sym typeface="Wingdings" panose="05000000000000000000" pitchFamily="2" charset="2"/>
                  </a:rPr>
                  <a:t></a:t>
                </a:r>
                <a:r>
                  <a:rPr lang="en-US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f</m:t>
                    </m:r>
                    <m:r>
                      <a:rPr lang="en-US" altLang="zh-TW" sz="4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TW" altLang="zh-TW" sz="4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TW" sz="4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TW" sz="4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𝜆</m:t>
                        </m:r>
                      </m:den>
                    </m:f>
                    <m:rad>
                      <m:radPr>
                        <m:degHide m:val="on"/>
                        <m:ctrlPr>
                          <a:rPr lang="zh-TW" altLang="zh-TW" sz="4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zh-TW" altLang="zh-TW" sz="4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TW" sz="4400" i="1" kern="1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num>
                          <m:den>
                            <m:r>
                              <a:rPr lang="en-US" altLang="zh-TW" sz="4400" i="1" kern="1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𝜇</m:t>
                            </m:r>
                          </m:den>
                        </m:f>
                      </m:e>
                    </m:rad>
                    <m:r>
                      <a:rPr lang="en-US" altLang="zh-TW" sz="44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TW" altLang="zh-TW" sz="4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TW" sz="4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num>
                      <m:den>
                        <m:r>
                          <a:rPr lang="en-US" altLang="zh-TW" sz="4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altLang="zh-TW" sz="4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𝐿</m:t>
                        </m:r>
                      </m:den>
                    </m:f>
                    <m:rad>
                      <m:radPr>
                        <m:degHide m:val="on"/>
                        <m:ctrlPr>
                          <a:rPr lang="zh-TW" altLang="zh-TW" sz="4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zh-TW" altLang="zh-TW" sz="4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TW" sz="4400" i="1" kern="1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num>
                          <m:den>
                            <m:r>
                              <a:rPr lang="en-US" altLang="zh-TW" sz="4400" i="1" kern="1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𝜇</m:t>
                            </m:r>
                          </m:den>
                        </m:f>
                      </m:e>
                    </m:rad>
                  </m:oMath>
                </a14:m>
                <a:r>
                  <a:rPr lang="en-US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 , n: </a:t>
                </a:r>
                <a:r>
                  <a:rPr lang="zh-TW" altLang="zh-TW" sz="4400" kern="100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波腹數</a:t>
                </a:r>
              </a:p>
            </p:txBody>
          </p:sp>
        </mc:Choice>
        <mc:Fallback>
          <p:sp>
            <p:nvSpPr>
              <p:cNvPr id="8" name="矩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5889" y="15886093"/>
                <a:ext cx="15621639" cy="2147254"/>
              </a:xfrm>
              <a:prstGeom prst="rect">
                <a:avLst/>
              </a:prstGeom>
              <a:blipFill>
                <a:blip r:embed="rId5"/>
                <a:stretch>
                  <a:fillRect l="-1405" b="-12216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矩形 8"/>
              <p:cNvSpPr/>
              <p:nvPr/>
            </p:nvSpPr>
            <p:spPr>
              <a:xfrm>
                <a:off x="1085888" y="17872456"/>
                <a:ext cx="14398625" cy="147014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marL="571500" indent="-571500">
                  <a:buFont typeface="Arial" panose="020B0604020202020204" pitchFamily="34" charset="0"/>
                  <a:buChar char="•"/>
                </a:pPr>
                <a:r>
                  <a:rPr lang="zh-TW" altLang="zh-TW" sz="4400" dirty="0"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若頻率</a:t>
                </a:r>
                <a:r>
                  <a:rPr lang="en-US" altLang="zh-TW" sz="4400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f</a:t>
                </a:r>
                <a:r>
                  <a:rPr lang="zh-TW" altLang="zh-TW" sz="4400" dirty="0"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固定，由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4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f</m:t>
                    </m:r>
                    <m:r>
                      <a:rPr lang="en-US" altLang="zh-TW" sz="4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TW" altLang="zh-TW" sz="44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4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TW" sz="4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𝜆</m:t>
                        </m:r>
                      </m:den>
                    </m:f>
                    <m:rad>
                      <m:radPr>
                        <m:degHide m:val="on"/>
                        <m:ctrlPr>
                          <a:rPr lang="zh-TW" altLang="zh-TW" sz="44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zh-TW" altLang="zh-TW" sz="4400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TW" sz="4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num>
                          <m:den>
                            <m:r>
                              <a:rPr lang="en-US" altLang="zh-TW" sz="4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𝜇</m:t>
                            </m:r>
                          </m:den>
                        </m:f>
                      </m:e>
                    </m:rad>
                  </m:oMath>
                </a14:m>
                <a:r>
                  <a:rPr lang="en-US" altLang="zh-TW" sz="4400" dirty="0">
                    <a:effectLst/>
                    <a:latin typeface="新細明體" panose="02020500000000000000" pitchFamily="18" charset="-120"/>
                    <a:cs typeface="Times New Roman" panose="02020603050405020304" pitchFamily="18" charset="0"/>
                  </a:rPr>
                  <a:t> </a:t>
                </a:r>
                <a:r>
                  <a:rPr lang="en-US" altLang="zh-TW" sz="4400" dirty="0">
                    <a:latin typeface="新細明體" panose="02020500000000000000" pitchFamily="18" charset="-120"/>
                    <a:cs typeface="Times New Roman" panose="02020603050405020304" pitchFamily="18" charset="0"/>
                    <a:sym typeface="Wingdings" panose="05000000000000000000" pitchFamily="2" charset="2"/>
                  </a:rPr>
                  <a:t></a:t>
                </a:r>
                <a:r>
                  <a:rPr lang="en-US" altLang="zh-TW" sz="4400" dirty="0">
                    <a:effectLst/>
                    <a:latin typeface="新細明體" panose="02020500000000000000" pitchFamily="18" charset="-12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TW" altLang="zh-TW" sz="44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4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</m:t>
                        </m:r>
                      </m:num>
                      <m:den>
                        <m:sSup>
                          <m:sSupPr>
                            <m:ctrlPr>
                              <a:rPr lang="zh-TW" altLang="zh-TW" sz="4400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TW" sz="4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𝜆</m:t>
                            </m:r>
                          </m:e>
                          <m:sup>
                            <m:r>
                              <a:rPr lang="en-US" altLang="zh-TW" sz="4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TW" sz="4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altLang="zh-TW" sz="4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  <m:sSup>
                      <m:sSupPr>
                        <m:ctrlPr>
                          <a:rPr lang="zh-TW" altLang="zh-TW" sz="44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TW" sz="4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f</m:t>
                        </m:r>
                      </m:e>
                      <m:sup>
                        <m:r>
                          <a:rPr lang="en-US" altLang="zh-TW" sz="4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TW" sz="4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altLang="zh-TW" sz="4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𝑐𝑜𝑛𝑠𝑡</m:t>
                    </m:r>
                    <m:r>
                      <a:rPr lang="en-US" altLang="zh-TW" sz="4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zh-TW" altLang="en-US" sz="4400" dirty="0"/>
              </a:p>
            </p:txBody>
          </p:sp>
        </mc:Choice>
        <mc:Fallback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5888" y="17872456"/>
                <a:ext cx="14398625" cy="1470146"/>
              </a:xfrm>
              <a:prstGeom prst="rect">
                <a:avLst/>
              </a:prstGeom>
              <a:blipFill>
                <a:blip r:embed="rId6"/>
                <a:stretch>
                  <a:fillRect l="-1524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8" name="Picture 4" descr="圖片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372" y="20958362"/>
            <a:ext cx="21844848" cy="7869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圖片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838" y="30282381"/>
            <a:ext cx="15439690" cy="7626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8465" y="1047965"/>
            <a:ext cx="4538558" cy="4538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4816581"/>
              </p:ext>
            </p:extLst>
          </p:nvPr>
        </p:nvGraphicFramePr>
        <p:xfrm>
          <a:off x="16707528" y="32865784"/>
          <a:ext cx="10674864" cy="3375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8716">
                  <a:extLst>
                    <a:ext uri="{9D8B030D-6E8A-4147-A177-3AD203B41FA5}">
                      <a16:colId xmlns:a16="http://schemas.microsoft.com/office/drawing/2014/main" val="1069473211"/>
                    </a:ext>
                  </a:extLst>
                </a:gridCol>
                <a:gridCol w="2668716">
                  <a:extLst>
                    <a:ext uri="{9D8B030D-6E8A-4147-A177-3AD203B41FA5}">
                      <a16:colId xmlns:a16="http://schemas.microsoft.com/office/drawing/2014/main" val="1603927185"/>
                    </a:ext>
                  </a:extLst>
                </a:gridCol>
                <a:gridCol w="2668716">
                  <a:extLst>
                    <a:ext uri="{9D8B030D-6E8A-4147-A177-3AD203B41FA5}">
                      <a16:colId xmlns:a16="http://schemas.microsoft.com/office/drawing/2014/main" val="1975154902"/>
                    </a:ext>
                  </a:extLst>
                </a:gridCol>
                <a:gridCol w="2668716">
                  <a:extLst>
                    <a:ext uri="{9D8B030D-6E8A-4147-A177-3AD203B41FA5}">
                      <a16:colId xmlns:a16="http://schemas.microsoft.com/office/drawing/2014/main" val="721807775"/>
                    </a:ext>
                  </a:extLst>
                </a:gridCol>
              </a:tblGrid>
              <a:tr h="84398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400" dirty="0" smtClean="0">
                          <a:latin typeface="+mn-lt"/>
                          <a:ea typeface="標楷體" panose="03000509000000000000" pitchFamily="65" charset="-120"/>
                        </a:rPr>
                        <a:t>砝碼質量</a:t>
                      </a:r>
                      <a:endParaRPr lang="zh-TW" altLang="en-US" sz="44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400" dirty="0" smtClean="0">
                          <a:latin typeface="+mn-lt"/>
                          <a:ea typeface="標楷體" panose="03000509000000000000" pitchFamily="65" charset="-120"/>
                        </a:rPr>
                        <a:t>波長</a:t>
                      </a:r>
                      <a:endParaRPr lang="zh-TW" altLang="en-US" sz="44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F</a:t>
                      </a:r>
                      <a:r>
                        <a:rPr lang="en-US" altLang="zh-TW" sz="4400" dirty="0" smtClean="0">
                          <a:latin typeface="Symbol" panose="05050102010706020507" pitchFamily="18" charset="2"/>
                          <a:ea typeface="標楷體" panose="03000509000000000000" pitchFamily="65" charset="-120"/>
                        </a:rPr>
                        <a:t>/l</a:t>
                      </a:r>
                      <a:r>
                        <a:rPr lang="en-US" altLang="zh-TW" sz="4400" baseline="30000" dirty="0" smtClean="0">
                          <a:latin typeface="Symbol" panose="05050102010706020507" pitchFamily="18" charset="2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en-US" altLang="zh-TW" sz="4400" dirty="0" smtClean="0">
                          <a:latin typeface="Symbol" panose="05050102010706020507" pitchFamily="18" charset="2"/>
                          <a:ea typeface="標楷體" panose="03000509000000000000" pitchFamily="65" charset="-120"/>
                        </a:rPr>
                        <a:t>=m</a:t>
                      </a:r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f</a:t>
                      </a:r>
                      <a:r>
                        <a:rPr lang="en-US" altLang="zh-TW" sz="4400" baseline="30000" dirty="0" smtClean="0">
                          <a:latin typeface="+mn-lt"/>
                          <a:ea typeface="標楷體" panose="03000509000000000000" pitchFamily="65" charset="-120"/>
                        </a:rPr>
                        <a:t>2</a:t>
                      </a:r>
                      <a:endParaRPr lang="zh-TW" altLang="en-US" sz="4400" baseline="300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f(</a:t>
                      </a:r>
                      <a:r>
                        <a:rPr lang="zh-TW" altLang="en-US" sz="4400" dirty="0" smtClean="0">
                          <a:latin typeface="+mn-lt"/>
                          <a:ea typeface="標楷體" panose="03000509000000000000" pitchFamily="65" charset="-120"/>
                        </a:rPr>
                        <a:t>轉速</a:t>
                      </a:r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44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6784599"/>
                  </a:ext>
                </a:extLst>
              </a:tr>
              <a:tr h="843987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10g</a:t>
                      </a:r>
                      <a:endParaRPr lang="zh-TW" altLang="en-US" sz="44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53cm</a:t>
                      </a:r>
                      <a:endParaRPr lang="zh-TW" altLang="en-US" sz="44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0.35</a:t>
                      </a:r>
                      <a:endParaRPr lang="zh-TW" altLang="en-US" sz="44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34.7Hz</a:t>
                      </a:r>
                      <a:endParaRPr lang="zh-TW" altLang="en-US" sz="44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9598941"/>
                  </a:ext>
                </a:extLst>
              </a:tr>
              <a:tr h="843987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20g</a:t>
                      </a:r>
                      <a:endParaRPr lang="zh-TW" altLang="en-US" sz="44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76cm</a:t>
                      </a:r>
                      <a:endParaRPr lang="zh-TW" altLang="en-US" sz="44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0.34</a:t>
                      </a:r>
                      <a:endParaRPr lang="zh-TW" altLang="en-US" sz="44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34.2Hz</a:t>
                      </a:r>
                      <a:endParaRPr lang="zh-TW" altLang="en-US" sz="44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9017419"/>
                  </a:ext>
                </a:extLst>
              </a:tr>
              <a:tr h="843987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30g</a:t>
                      </a:r>
                      <a:endParaRPr lang="zh-TW" altLang="en-US" sz="44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90cm</a:t>
                      </a:r>
                      <a:endParaRPr lang="zh-TW" altLang="en-US" sz="44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0.36</a:t>
                      </a:r>
                      <a:endParaRPr lang="zh-TW" altLang="en-US" sz="44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400" dirty="0" smtClean="0">
                          <a:latin typeface="+mn-lt"/>
                          <a:ea typeface="標楷體" panose="03000509000000000000" pitchFamily="65" charset="-120"/>
                        </a:rPr>
                        <a:t>35.4Hz</a:t>
                      </a:r>
                      <a:endParaRPr lang="zh-TW" altLang="en-US" sz="4400" dirty="0"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4255646"/>
                  </a:ext>
                </a:extLst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20489758" y="36679201"/>
            <a:ext cx="675947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400" dirty="0">
                <a:cs typeface="Times New Roman" panose="02020603050405020304" pitchFamily="18" charset="0"/>
              </a:rPr>
              <a:t>棉</a:t>
            </a:r>
            <a:r>
              <a:rPr lang="zh-TW" altLang="zh-TW" sz="4400" dirty="0" smtClean="0">
                <a:cs typeface="Times New Roman" panose="02020603050405020304" pitchFamily="18" charset="0"/>
              </a:rPr>
              <a:t>線</a:t>
            </a:r>
            <a:r>
              <a:rPr lang="zh-TW" altLang="zh-TW" sz="4400" dirty="0">
                <a:cs typeface="Times New Roman" panose="02020603050405020304" pitchFamily="18" charset="0"/>
              </a:rPr>
              <a:t>質量密度</a:t>
            </a:r>
            <a:r>
              <a:rPr lang="en-US" altLang="zh-TW" sz="4400" dirty="0">
                <a:cs typeface="Times New Roman" panose="02020603050405020304" pitchFamily="18" charset="0"/>
              </a:rPr>
              <a:t> </a:t>
            </a:r>
            <a:r>
              <a:rPr lang="en-US" altLang="zh-TW" sz="4400" dirty="0" smtClean="0">
                <a:cs typeface="Times New Roman" panose="02020603050405020304" pitchFamily="18" charset="0"/>
              </a:rPr>
              <a:t>= </a:t>
            </a:r>
            <a:r>
              <a:rPr lang="en-US" altLang="zh-TW" sz="4400" dirty="0">
                <a:cs typeface="Times New Roman" panose="02020603050405020304" pitchFamily="18" charset="0"/>
              </a:rPr>
              <a:t>0.2894 g/m</a:t>
            </a:r>
            <a:endParaRPr lang="zh-TW" altLang="en-US" sz="4400" dirty="0"/>
          </a:p>
        </p:txBody>
      </p:sp>
      <p:sp>
        <p:nvSpPr>
          <p:cNvPr id="7" name="文字方塊 6"/>
          <p:cNvSpPr txBox="1"/>
          <p:nvPr/>
        </p:nvSpPr>
        <p:spPr>
          <a:xfrm>
            <a:off x="1085888" y="10354306"/>
            <a:ext cx="15696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原理</a:t>
            </a:r>
            <a:endParaRPr lang="zh-TW" altLang="en-US" sz="5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1085888" y="1969738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實驗裝置</a:t>
            </a:r>
            <a:endParaRPr lang="zh-TW" altLang="en-US" sz="5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555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654</TotalTime>
  <Words>179</Words>
  <Application>Microsoft Office PowerPoint</Application>
  <PresentationFormat>自訂</PresentationFormat>
  <Paragraphs>30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2" baseType="lpstr">
      <vt:lpstr>微軟正黑體</vt:lpstr>
      <vt:lpstr>新細明體</vt:lpstr>
      <vt:lpstr>標楷體</vt:lpstr>
      <vt:lpstr>Arial</vt:lpstr>
      <vt:lpstr>Calibri</vt:lpstr>
      <vt:lpstr>Calibri Light</vt:lpstr>
      <vt:lpstr>Cambria Math</vt:lpstr>
      <vt:lpstr>Symbol</vt:lpstr>
      <vt:lpstr>Times New Roman</vt:lpstr>
      <vt:lpstr>Wingdings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Dennis</dc:creator>
  <cp:lastModifiedBy>she</cp:lastModifiedBy>
  <cp:revision>17</cp:revision>
  <dcterms:created xsi:type="dcterms:W3CDTF">2017-08-20T07:20:17Z</dcterms:created>
  <dcterms:modified xsi:type="dcterms:W3CDTF">2024-02-01T22:15:58Z</dcterms:modified>
</cp:coreProperties>
</file>