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21240750" cy="302402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33" d="100"/>
          <a:sy n="33" d="100"/>
        </p:scale>
        <p:origin x="1680" y="1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593056" y="4949049"/>
            <a:ext cx="18054638" cy="10528100"/>
          </a:xfrm>
        </p:spPr>
        <p:txBody>
          <a:bodyPr anchor="b"/>
          <a:lstStyle>
            <a:lvl1pPr algn="ctr">
              <a:defRPr sz="13937"/>
            </a:lvl1pPr>
          </a:lstStyle>
          <a:p>
            <a:r>
              <a:rPr lang="zh-TW" altLang="en-US"/>
              <a:t>按一下以編輯母片標題樣式</a:t>
            </a:r>
            <a:endParaRPr lang="en-US" dirty="0"/>
          </a:p>
        </p:txBody>
      </p:sp>
      <p:sp>
        <p:nvSpPr>
          <p:cNvPr id="3" name="Subtitle 2"/>
          <p:cNvSpPr>
            <a:spLocks noGrp="1"/>
          </p:cNvSpPr>
          <p:nvPr>
            <p:ph type="subTitle" idx="1"/>
          </p:nvPr>
        </p:nvSpPr>
        <p:spPr>
          <a:xfrm>
            <a:off x="2655094" y="15883154"/>
            <a:ext cx="15930563" cy="7301067"/>
          </a:xfrm>
        </p:spPr>
        <p:txBody>
          <a:bodyPr/>
          <a:lstStyle>
            <a:lvl1pPr marL="0" indent="0" algn="ctr">
              <a:buNone/>
              <a:defRPr sz="5575"/>
            </a:lvl1pPr>
            <a:lvl2pPr marL="1062030" indent="0" algn="ctr">
              <a:buNone/>
              <a:defRPr sz="4646"/>
            </a:lvl2pPr>
            <a:lvl3pPr marL="2124060" indent="0" algn="ctr">
              <a:buNone/>
              <a:defRPr sz="4181"/>
            </a:lvl3pPr>
            <a:lvl4pPr marL="3186090" indent="0" algn="ctr">
              <a:buNone/>
              <a:defRPr sz="3717"/>
            </a:lvl4pPr>
            <a:lvl5pPr marL="4248120" indent="0" algn="ctr">
              <a:buNone/>
              <a:defRPr sz="3717"/>
            </a:lvl5pPr>
            <a:lvl6pPr marL="5310149" indent="0" algn="ctr">
              <a:buNone/>
              <a:defRPr sz="3717"/>
            </a:lvl6pPr>
            <a:lvl7pPr marL="6372179" indent="0" algn="ctr">
              <a:buNone/>
              <a:defRPr sz="3717"/>
            </a:lvl7pPr>
            <a:lvl8pPr marL="7434209" indent="0" algn="ctr">
              <a:buNone/>
              <a:defRPr sz="3717"/>
            </a:lvl8pPr>
            <a:lvl9pPr marL="8496239" indent="0" algn="ctr">
              <a:buNone/>
              <a:defRPr sz="3717"/>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p>
            <a:fld id="{FEF93F48-D8E9-435A-9309-143FB7F5EBAF}" type="datetimeFigureOut">
              <a:rPr lang="zh-TW" altLang="en-US" smtClean="0"/>
              <a:t>2023/11/1</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BA55599-BCBB-4719-8EBA-2CB14845D57D}" type="slidenum">
              <a:rPr lang="zh-TW" altLang="en-US" smtClean="0"/>
              <a:t>‹#›</a:t>
            </a:fld>
            <a:endParaRPr lang="zh-TW" altLang="en-US"/>
          </a:p>
        </p:txBody>
      </p:sp>
    </p:spTree>
    <p:extLst>
      <p:ext uri="{BB962C8B-B14F-4D97-AF65-F5344CB8AC3E}">
        <p14:creationId xmlns:p14="http://schemas.microsoft.com/office/powerpoint/2010/main" val="30803291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EF93F48-D8E9-435A-9309-143FB7F5EBAF}" type="datetimeFigureOut">
              <a:rPr lang="zh-TW" altLang="en-US" smtClean="0"/>
              <a:t>2023/11/1</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BA55599-BCBB-4719-8EBA-2CB14845D57D}" type="slidenum">
              <a:rPr lang="zh-TW" altLang="en-US" smtClean="0"/>
              <a:t>‹#›</a:t>
            </a:fld>
            <a:endParaRPr lang="zh-TW" altLang="en-US"/>
          </a:p>
        </p:txBody>
      </p:sp>
    </p:spTree>
    <p:extLst>
      <p:ext uri="{BB962C8B-B14F-4D97-AF65-F5344CB8AC3E}">
        <p14:creationId xmlns:p14="http://schemas.microsoft.com/office/powerpoint/2010/main" val="1978809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1449240" y="7539080"/>
            <a:ext cx="18320147" cy="12579118"/>
          </a:xfrm>
        </p:spPr>
        <p:txBody>
          <a:bodyPr anchor="b"/>
          <a:lstStyle>
            <a:lvl1pPr>
              <a:defRPr sz="13937"/>
            </a:lvl1pPr>
          </a:lstStyle>
          <a:p>
            <a:r>
              <a:rPr lang="zh-TW" altLang="en-US"/>
              <a:t>按一下以編輯母片標題樣式</a:t>
            </a:r>
            <a:endParaRPr lang="en-US" dirty="0"/>
          </a:p>
        </p:txBody>
      </p:sp>
      <p:sp>
        <p:nvSpPr>
          <p:cNvPr id="3" name="Text Placeholder 2"/>
          <p:cNvSpPr>
            <a:spLocks noGrp="1"/>
          </p:cNvSpPr>
          <p:nvPr>
            <p:ph type="body" idx="1"/>
          </p:nvPr>
        </p:nvSpPr>
        <p:spPr>
          <a:xfrm>
            <a:off x="1449240" y="20237201"/>
            <a:ext cx="18320147" cy="6615061"/>
          </a:xfrm>
        </p:spPr>
        <p:txBody>
          <a:bodyPr/>
          <a:lstStyle>
            <a:lvl1pPr marL="0" indent="0">
              <a:buNone/>
              <a:defRPr sz="5575">
                <a:solidFill>
                  <a:schemeClr val="tx1"/>
                </a:solidFill>
              </a:defRPr>
            </a:lvl1pPr>
            <a:lvl2pPr marL="1062030" indent="0">
              <a:buNone/>
              <a:defRPr sz="4646">
                <a:solidFill>
                  <a:schemeClr val="tx1">
                    <a:tint val="75000"/>
                  </a:schemeClr>
                </a:solidFill>
              </a:defRPr>
            </a:lvl2pPr>
            <a:lvl3pPr marL="2124060" indent="0">
              <a:buNone/>
              <a:defRPr sz="4181">
                <a:solidFill>
                  <a:schemeClr val="tx1">
                    <a:tint val="75000"/>
                  </a:schemeClr>
                </a:solidFill>
              </a:defRPr>
            </a:lvl3pPr>
            <a:lvl4pPr marL="3186090" indent="0">
              <a:buNone/>
              <a:defRPr sz="3717">
                <a:solidFill>
                  <a:schemeClr val="tx1">
                    <a:tint val="75000"/>
                  </a:schemeClr>
                </a:solidFill>
              </a:defRPr>
            </a:lvl4pPr>
            <a:lvl5pPr marL="4248120" indent="0">
              <a:buNone/>
              <a:defRPr sz="3717">
                <a:solidFill>
                  <a:schemeClr val="tx1">
                    <a:tint val="75000"/>
                  </a:schemeClr>
                </a:solidFill>
              </a:defRPr>
            </a:lvl5pPr>
            <a:lvl6pPr marL="5310149" indent="0">
              <a:buNone/>
              <a:defRPr sz="3717">
                <a:solidFill>
                  <a:schemeClr val="tx1">
                    <a:tint val="75000"/>
                  </a:schemeClr>
                </a:solidFill>
              </a:defRPr>
            </a:lvl6pPr>
            <a:lvl7pPr marL="6372179" indent="0">
              <a:buNone/>
              <a:defRPr sz="3717">
                <a:solidFill>
                  <a:schemeClr val="tx1">
                    <a:tint val="75000"/>
                  </a:schemeClr>
                </a:solidFill>
              </a:defRPr>
            </a:lvl7pPr>
            <a:lvl8pPr marL="7434209" indent="0">
              <a:buNone/>
              <a:defRPr sz="3717">
                <a:solidFill>
                  <a:schemeClr val="tx1">
                    <a:tint val="75000"/>
                  </a:schemeClr>
                </a:solidFill>
              </a:defRPr>
            </a:lvl8pPr>
            <a:lvl9pPr marL="8496239" indent="0">
              <a:buNone/>
              <a:defRPr sz="3717">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FEF93F48-D8E9-435A-9309-143FB7F5EBAF}" type="datetimeFigureOut">
              <a:rPr lang="zh-TW" altLang="en-US" smtClean="0"/>
              <a:t>2023/11/1</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BA55599-BCBB-4719-8EBA-2CB14845D57D}" type="slidenum">
              <a:rPr lang="zh-TW" altLang="en-US" smtClean="0"/>
              <a:t>‹#›</a:t>
            </a:fld>
            <a:endParaRPr lang="zh-TW" altLang="en-US"/>
          </a:p>
        </p:txBody>
      </p:sp>
    </p:spTree>
    <p:extLst>
      <p:ext uri="{BB962C8B-B14F-4D97-AF65-F5344CB8AC3E}">
        <p14:creationId xmlns:p14="http://schemas.microsoft.com/office/powerpoint/2010/main" val="2298208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1460301" y="8050077"/>
            <a:ext cx="9027319" cy="1918718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10753130" y="8050077"/>
            <a:ext cx="9027319" cy="19187185"/>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FEF93F48-D8E9-435A-9309-143FB7F5EBAF}" type="datetimeFigureOut">
              <a:rPr lang="zh-TW" altLang="en-US" smtClean="0"/>
              <a:t>2023/11/1</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BBA55599-BCBB-4719-8EBA-2CB14845D57D}" type="slidenum">
              <a:rPr lang="zh-TW" altLang="en-US" smtClean="0"/>
              <a:t>‹#›</a:t>
            </a:fld>
            <a:endParaRPr lang="zh-TW" altLang="en-US"/>
          </a:p>
        </p:txBody>
      </p:sp>
    </p:spTree>
    <p:extLst>
      <p:ext uri="{BB962C8B-B14F-4D97-AF65-F5344CB8AC3E}">
        <p14:creationId xmlns:p14="http://schemas.microsoft.com/office/powerpoint/2010/main" val="1661034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1463068" y="1610022"/>
            <a:ext cx="18320147" cy="5845058"/>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1463071" y="7413073"/>
            <a:ext cx="8985831" cy="3633032"/>
          </a:xfrm>
        </p:spPr>
        <p:txBody>
          <a:bodyPr anchor="b"/>
          <a:lstStyle>
            <a:lvl1pPr marL="0" indent="0">
              <a:buNone/>
              <a:defRPr sz="5575" b="1"/>
            </a:lvl1pPr>
            <a:lvl2pPr marL="1062030" indent="0">
              <a:buNone/>
              <a:defRPr sz="4646" b="1"/>
            </a:lvl2pPr>
            <a:lvl3pPr marL="2124060" indent="0">
              <a:buNone/>
              <a:defRPr sz="4181" b="1"/>
            </a:lvl3pPr>
            <a:lvl4pPr marL="3186090" indent="0">
              <a:buNone/>
              <a:defRPr sz="3717" b="1"/>
            </a:lvl4pPr>
            <a:lvl5pPr marL="4248120" indent="0">
              <a:buNone/>
              <a:defRPr sz="3717" b="1"/>
            </a:lvl5pPr>
            <a:lvl6pPr marL="5310149" indent="0">
              <a:buNone/>
              <a:defRPr sz="3717" b="1"/>
            </a:lvl6pPr>
            <a:lvl7pPr marL="6372179" indent="0">
              <a:buNone/>
              <a:defRPr sz="3717" b="1"/>
            </a:lvl7pPr>
            <a:lvl8pPr marL="7434209" indent="0">
              <a:buNone/>
              <a:defRPr sz="3717" b="1"/>
            </a:lvl8pPr>
            <a:lvl9pPr marL="8496239" indent="0">
              <a:buNone/>
              <a:defRPr sz="3717" b="1"/>
            </a:lvl9pPr>
          </a:lstStyle>
          <a:p>
            <a:pPr lvl="0"/>
            <a:r>
              <a:rPr lang="zh-TW" altLang="en-US"/>
              <a:t>編輯母片文字樣式</a:t>
            </a:r>
          </a:p>
        </p:txBody>
      </p:sp>
      <p:sp>
        <p:nvSpPr>
          <p:cNvPr id="4" name="Content Placeholder 3"/>
          <p:cNvSpPr>
            <a:spLocks noGrp="1"/>
          </p:cNvSpPr>
          <p:nvPr>
            <p:ph sz="half" idx="2"/>
          </p:nvPr>
        </p:nvSpPr>
        <p:spPr>
          <a:xfrm>
            <a:off x="1463071" y="11046105"/>
            <a:ext cx="8985831" cy="1624715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10753131" y="7413073"/>
            <a:ext cx="9030085" cy="3633032"/>
          </a:xfrm>
        </p:spPr>
        <p:txBody>
          <a:bodyPr anchor="b"/>
          <a:lstStyle>
            <a:lvl1pPr marL="0" indent="0">
              <a:buNone/>
              <a:defRPr sz="5575" b="1"/>
            </a:lvl1pPr>
            <a:lvl2pPr marL="1062030" indent="0">
              <a:buNone/>
              <a:defRPr sz="4646" b="1"/>
            </a:lvl2pPr>
            <a:lvl3pPr marL="2124060" indent="0">
              <a:buNone/>
              <a:defRPr sz="4181" b="1"/>
            </a:lvl3pPr>
            <a:lvl4pPr marL="3186090" indent="0">
              <a:buNone/>
              <a:defRPr sz="3717" b="1"/>
            </a:lvl4pPr>
            <a:lvl5pPr marL="4248120" indent="0">
              <a:buNone/>
              <a:defRPr sz="3717" b="1"/>
            </a:lvl5pPr>
            <a:lvl6pPr marL="5310149" indent="0">
              <a:buNone/>
              <a:defRPr sz="3717" b="1"/>
            </a:lvl6pPr>
            <a:lvl7pPr marL="6372179" indent="0">
              <a:buNone/>
              <a:defRPr sz="3717" b="1"/>
            </a:lvl7pPr>
            <a:lvl8pPr marL="7434209" indent="0">
              <a:buNone/>
              <a:defRPr sz="3717" b="1"/>
            </a:lvl8pPr>
            <a:lvl9pPr marL="8496239" indent="0">
              <a:buNone/>
              <a:defRPr sz="3717" b="1"/>
            </a:lvl9pPr>
          </a:lstStyle>
          <a:p>
            <a:pPr lvl="0"/>
            <a:r>
              <a:rPr lang="zh-TW" altLang="en-US"/>
              <a:t>編輯母片文字樣式</a:t>
            </a:r>
          </a:p>
        </p:txBody>
      </p:sp>
      <p:sp>
        <p:nvSpPr>
          <p:cNvPr id="6" name="Content Placeholder 5"/>
          <p:cNvSpPr>
            <a:spLocks noGrp="1"/>
          </p:cNvSpPr>
          <p:nvPr>
            <p:ph sz="quarter" idx="4"/>
          </p:nvPr>
        </p:nvSpPr>
        <p:spPr>
          <a:xfrm>
            <a:off x="10753131" y="11046105"/>
            <a:ext cx="9030085" cy="16247157"/>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FEF93F48-D8E9-435A-9309-143FB7F5EBAF}" type="datetimeFigureOut">
              <a:rPr lang="zh-TW" altLang="en-US" smtClean="0"/>
              <a:t>2023/11/1</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BBA55599-BCBB-4719-8EBA-2CB14845D57D}" type="slidenum">
              <a:rPr lang="zh-TW" altLang="en-US" smtClean="0"/>
              <a:t>‹#›</a:t>
            </a:fld>
            <a:endParaRPr lang="zh-TW" altLang="en-US"/>
          </a:p>
        </p:txBody>
      </p:sp>
    </p:spTree>
    <p:extLst>
      <p:ext uri="{BB962C8B-B14F-4D97-AF65-F5344CB8AC3E}">
        <p14:creationId xmlns:p14="http://schemas.microsoft.com/office/powerpoint/2010/main" val="4164567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FEF93F48-D8E9-435A-9309-143FB7F5EBAF}" type="datetimeFigureOut">
              <a:rPr lang="zh-TW" altLang="en-US" smtClean="0"/>
              <a:t>2023/11/1</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BBA55599-BCBB-4719-8EBA-2CB14845D57D}" type="slidenum">
              <a:rPr lang="zh-TW" altLang="en-US" smtClean="0"/>
              <a:t>‹#›</a:t>
            </a:fld>
            <a:endParaRPr lang="zh-TW" altLang="en-US"/>
          </a:p>
        </p:txBody>
      </p:sp>
    </p:spTree>
    <p:extLst>
      <p:ext uri="{BB962C8B-B14F-4D97-AF65-F5344CB8AC3E}">
        <p14:creationId xmlns:p14="http://schemas.microsoft.com/office/powerpoint/2010/main" val="1196933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F93F48-D8E9-435A-9309-143FB7F5EBAF}" type="datetimeFigureOut">
              <a:rPr lang="zh-TW" altLang="en-US" smtClean="0"/>
              <a:t>2023/11/1</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BBA55599-BCBB-4719-8EBA-2CB14845D57D}" type="slidenum">
              <a:rPr lang="zh-TW" altLang="en-US" smtClean="0"/>
              <a:t>‹#›</a:t>
            </a:fld>
            <a:endParaRPr lang="zh-TW" altLang="en-US"/>
          </a:p>
        </p:txBody>
      </p:sp>
    </p:spTree>
    <p:extLst>
      <p:ext uri="{BB962C8B-B14F-4D97-AF65-F5344CB8AC3E}">
        <p14:creationId xmlns:p14="http://schemas.microsoft.com/office/powerpoint/2010/main" val="2981429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1463068" y="2016019"/>
            <a:ext cx="6850695" cy="7056067"/>
          </a:xfrm>
        </p:spPr>
        <p:txBody>
          <a:bodyPr anchor="b"/>
          <a:lstStyle>
            <a:lvl1pPr>
              <a:defRPr sz="7433"/>
            </a:lvl1pPr>
          </a:lstStyle>
          <a:p>
            <a:r>
              <a:rPr lang="zh-TW" altLang="en-US"/>
              <a:t>按一下以編輯母片標題樣式</a:t>
            </a:r>
            <a:endParaRPr lang="en-US" dirty="0"/>
          </a:p>
        </p:txBody>
      </p:sp>
      <p:sp>
        <p:nvSpPr>
          <p:cNvPr id="3" name="Content Placeholder 2"/>
          <p:cNvSpPr>
            <a:spLocks noGrp="1"/>
          </p:cNvSpPr>
          <p:nvPr>
            <p:ph idx="1"/>
          </p:nvPr>
        </p:nvSpPr>
        <p:spPr>
          <a:xfrm>
            <a:off x="9030085" y="4354048"/>
            <a:ext cx="10753130" cy="21490205"/>
          </a:xfrm>
        </p:spPr>
        <p:txBody>
          <a:bodyPr/>
          <a:lstStyle>
            <a:lvl1pPr>
              <a:defRPr sz="7433"/>
            </a:lvl1pPr>
            <a:lvl2pPr>
              <a:defRPr sz="6504"/>
            </a:lvl2pPr>
            <a:lvl3pPr>
              <a:defRPr sz="5575"/>
            </a:lvl3pPr>
            <a:lvl4pPr>
              <a:defRPr sz="4646"/>
            </a:lvl4pPr>
            <a:lvl5pPr>
              <a:defRPr sz="4646"/>
            </a:lvl5pPr>
            <a:lvl6pPr>
              <a:defRPr sz="4646"/>
            </a:lvl6pPr>
            <a:lvl7pPr>
              <a:defRPr sz="4646"/>
            </a:lvl7pPr>
            <a:lvl8pPr>
              <a:defRPr sz="4646"/>
            </a:lvl8pPr>
            <a:lvl9pPr>
              <a:defRPr sz="4646"/>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1463068" y="9072087"/>
            <a:ext cx="6850695" cy="16807162"/>
          </a:xfrm>
        </p:spPr>
        <p:txBody>
          <a:bodyPr/>
          <a:lstStyle>
            <a:lvl1pPr marL="0" indent="0">
              <a:buNone/>
              <a:defRPr sz="3717"/>
            </a:lvl1pPr>
            <a:lvl2pPr marL="1062030" indent="0">
              <a:buNone/>
              <a:defRPr sz="3252"/>
            </a:lvl2pPr>
            <a:lvl3pPr marL="2124060" indent="0">
              <a:buNone/>
              <a:defRPr sz="2787"/>
            </a:lvl3pPr>
            <a:lvl4pPr marL="3186090" indent="0">
              <a:buNone/>
              <a:defRPr sz="2323"/>
            </a:lvl4pPr>
            <a:lvl5pPr marL="4248120" indent="0">
              <a:buNone/>
              <a:defRPr sz="2323"/>
            </a:lvl5pPr>
            <a:lvl6pPr marL="5310149" indent="0">
              <a:buNone/>
              <a:defRPr sz="2323"/>
            </a:lvl6pPr>
            <a:lvl7pPr marL="6372179" indent="0">
              <a:buNone/>
              <a:defRPr sz="2323"/>
            </a:lvl7pPr>
            <a:lvl8pPr marL="7434209" indent="0">
              <a:buNone/>
              <a:defRPr sz="2323"/>
            </a:lvl8pPr>
            <a:lvl9pPr marL="8496239" indent="0">
              <a:buNone/>
              <a:defRPr sz="2323"/>
            </a:lvl9pPr>
          </a:lstStyle>
          <a:p>
            <a:pPr lvl="0"/>
            <a:r>
              <a:rPr lang="zh-TW" altLang="en-US"/>
              <a:t>編輯母片文字樣式</a:t>
            </a:r>
          </a:p>
        </p:txBody>
      </p:sp>
      <p:sp>
        <p:nvSpPr>
          <p:cNvPr id="5" name="Date Placeholder 4"/>
          <p:cNvSpPr>
            <a:spLocks noGrp="1"/>
          </p:cNvSpPr>
          <p:nvPr>
            <p:ph type="dt" sz="half" idx="10"/>
          </p:nvPr>
        </p:nvSpPr>
        <p:spPr/>
        <p:txBody>
          <a:bodyPr/>
          <a:lstStyle/>
          <a:p>
            <a:fld id="{FEF93F48-D8E9-435A-9309-143FB7F5EBAF}" type="datetimeFigureOut">
              <a:rPr lang="zh-TW" altLang="en-US" smtClean="0"/>
              <a:t>2023/11/1</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BBA55599-BCBB-4719-8EBA-2CB14845D57D}" type="slidenum">
              <a:rPr lang="zh-TW" altLang="en-US" smtClean="0"/>
              <a:t>‹#›</a:t>
            </a:fld>
            <a:endParaRPr lang="zh-TW" altLang="en-US"/>
          </a:p>
        </p:txBody>
      </p:sp>
    </p:spTree>
    <p:extLst>
      <p:ext uri="{BB962C8B-B14F-4D97-AF65-F5344CB8AC3E}">
        <p14:creationId xmlns:p14="http://schemas.microsoft.com/office/powerpoint/2010/main" val="2301325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1463068" y="2016019"/>
            <a:ext cx="6850695" cy="7056067"/>
          </a:xfrm>
        </p:spPr>
        <p:txBody>
          <a:bodyPr anchor="b"/>
          <a:lstStyle>
            <a:lvl1pPr>
              <a:defRPr sz="7433"/>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9030085" y="4354048"/>
            <a:ext cx="10753130" cy="21490205"/>
          </a:xfrm>
        </p:spPr>
        <p:txBody>
          <a:bodyPr anchor="t"/>
          <a:lstStyle>
            <a:lvl1pPr marL="0" indent="0">
              <a:buNone/>
              <a:defRPr sz="7433"/>
            </a:lvl1pPr>
            <a:lvl2pPr marL="1062030" indent="0">
              <a:buNone/>
              <a:defRPr sz="6504"/>
            </a:lvl2pPr>
            <a:lvl3pPr marL="2124060" indent="0">
              <a:buNone/>
              <a:defRPr sz="5575"/>
            </a:lvl3pPr>
            <a:lvl4pPr marL="3186090" indent="0">
              <a:buNone/>
              <a:defRPr sz="4646"/>
            </a:lvl4pPr>
            <a:lvl5pPr marL="4248120" indent="0">
              <a:buNone/>
              <a:defRPr sz="4646"/>
            </a:lvl5pPr>
            <a:lvl6pPr marL="5310149" indent="0">
              <a:buNone/>
              <a:defRPr sz="4646"/>
            </a:lvl6pPr>
            <a:lvl7pPr marL="6372179" indent="0">
              <a:buNone/>
              <a:defRPr sz="4646"/>
            </a:lvl7pPr>
            <a:lvl8pPr marL="7434209" indent="0">
              <a:buNone/>
              <a:defRPr sz="4646"/>
            </a:lvl8pPr>
            <a:lvl9pPr marL="8496239" indent="0">
              <a:buNone/>
              <a:defRPr sz="4646"/>
            </a:lvl9pPr>
          </a:lstStyle>
          <a:p>
            <a:r>
              <a:rPr lang="zh-TW" altLang="en-US"/>
              <a:t>按一下圖示以新增圖片</a:t>
            </a:r>
            <a:endParaRPr lang="en-US" dirty="0"/>
          </a:p>
        </p:txBody>
      </p:sp>
      <p:sp>
        <p:nvSpPr>
          <p:cNvPr id="4" name="Text Placeholder 3"/>
          <p:cNvSpPr>
            <a:spLocks noGrp="1"/>
          </p:cNvSpPr>
          <p:nvPr>
            <p:ph type="body" sz="half" idx="2"/>
          </p:nvPr>
        </p:nvSpPr>
        <p:spPr>
          <a:xfrm>
            <a:off x="1463068" y="9072087"/>
            <a:ext cx="6850695" cy="16807162"/>
          </a:xfrm>
        </p:spPr>
        <p:txBody>
          <a:bodyPr/>
          <a:lstStyle>
            <a:lvl1pPr marL="0" indent="0">
              <a:buNone/>
              <a:defRPr sz="3717"/>
            </a:lvl1pPr>
            <a:lvl2pPr marL="1062030" indent="0">
              <a:buNone/>
              <a:defRPr sz="3252"/>
            </a:lvl2pPr>
            <a:lvl3pPr marL="2124060" indent="0">
              <a:buNone/>
              <a:defRPr sz="2787"/>
            </a:lvl3pPr>
            <a:lvl4pPr marL="3186090" indent="0">
              <a:buNone/>
              <a:defRPr sz="2323"/>
            </a:lvl4pPr>
            <a:lvl5pPr marL="4248120" indent="0">
              <a:buNone/>
              <a:defRPr sz="2323"/>
            </a:lvl5pPr>
            <a:lvl6pPr marL="5310149" indent="0">
              <a:buNone/>
              <a:defRPr sz="2323"/>
            </a:lvl6pPr>
            <a:lvl7pPr marL="6372179" indent="0">
              <a:buNone/>
              <a:defRPr sz="2323"/>
            </a:lvl7pPr>
            <a:lvl8pPr marL="7434209" indent="0">
              <a:buNone/>
              <a:defRPr sz="2323"/>
            </a:lvl8pPr>
            <a:lvl9pPr marL="8496239" indent="0">
              <a:buNone/>
              <a:defRPr sz="2323"/>
            </a:lvl9pPr>
          </a:lstStyle>
          <a:p>
            <a:pPr lvl="0"/>
            <a:r>
              <a:rPr lang="zh-TW" altLang="en-US"/>
              <a:t>編輯母片文字樣式</a:t>
            </a:r>
          </a:p>
        </p:txBody>
      </p:sp>
      <p:sp>
        <p:nvSpPr>
          <p:cNvPr id="5" name="Date Placeholder 4"/>
          <p:cNvSpPr>
            <a:spLocks noGrp="1"/>
          </p:cNvSpPr>
          <p:nvPr>
            <p:ph type="dt" sz="half" idx="10"/>
          </p:nvPr>
        </p:nvSpPr>
        <p:spPr/>
        <p:txBody>
          <a:bodyPr/>
          <a:lstStyle/>
          <a:p>
            <a:fld id="{FEF93F48-D8E9-435A-9309-143FB7F5EBAF}" type="datetimeFigureOut">
              <a:rPr lang="zh-TW" altLang="en-US" smtClean="0"/>
              <a:t>2023/11/1</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BBA55599-BCBB-4719-8EBA-2CB14845D57D}" type="slidenum">
              <a:rPr lang="zh-TW" altLang="en-US" smtClean="0"/>
              <a:t>‹#›</a:t>
            </a:fld>
            <a:endParaRPr lang="zh-TW" altLang="en-US"/>
          </a:p>
        </p:txBody>
      </p:sp>
    </p:spTree>
    <p:extLst>
      <p:ext uri="{BB962C8B-B14F-4D97-AF65-F5344CB8AC3E}">
        <p14:creationId xmlns:p14="http://schemas.microsoft.com/office/powerpoint/2010/main" val="2314178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EF93F48-D8E9-435A-9309-143FB7F5EBAF}" type="datetimeFigureOut">
              <a:rPr lang="zh-TW" altLang="en-US" smtClean="0"/>
              <a:t>2023/11/1</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BA55599-BCBB-4719-8EBA-2CB14845D57D}" type="slidenum">
              <a:rPr lang="zh-TW" altLang="en-US" smtClean="0"/>
              <a:t>‹#›</a:t>
            </a:fld>
            <a:endParaRPr lang="zh-TW" altLang="en-US"/>
          </a:p>
        </p:txBody>
      </p:sp>
    </p:spTree>
    <p:extLst>
      <p:ext uri="{BB962C8B-B14F-4D97-AF65-F5344CB8AC3E}">
        <p14:creationId xmlns:p14="http://schemas.microsoft.com/office/powerpoint/2010/main" val="38793523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00413" y="1610015"/>
            <a:ext cx="4580037" cy="25627246"/>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1460303" y="1610015"/>
            <a:ext cx="13474601" cy="25627246"/>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FEF93F48-D8E9-435A-9309-143FB7F5EBAF}" type="datetimeFigureOut">
              <a:rPr lang="zh-TW" altLang="en-US" smtClean="0"/>
              <a:t>2023/11/1</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BA55599-BCBB-4719-8EBA-2CB14845D57D}" type="slidenum">
              <a:rPr lang="zh-TW" altLang="en-US" smtClean="0"/>
              <a:t>‹#›</a:t>
            </a:fld>
            <a:endParaRPr lang="zh-TW" altLang="en-US"/>
          </a:p>
        </p:txBody>
      </p:sp>
    </p:spTree>
    <p:extLst>
      <p:ext uri="{BB962C8B-B14F-4D97-AF65-F5344CB8AC3E}">
        <p14:creationId xmlns:p14="http://schemas.microsoft.com/office/powerpoint/2010/main" val="4260356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60302" y="1610022"/>
            <a:ext cx="18320147" cy="5845058"/>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1460302" y="8050077"/>
            <a:ext cx="18320147" cy="19187185"/>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1460301" y="28028274"/>
            <a:ext cx="4779169" cy="1610015"/>
          </a:xfrm>
          <a:prstGeom prst="rect">
            <a:avLst/>
          </a:prstGeom>
        </p:spPr>
        <p:txBody>
          <a:bodyPr vert="horz" lIns="91440" tIns="45720" rIns="91440" bIns="45720" rtlCol="0" anchor="ctr"/>
          <a:lstStyle>
            <a:lvl1pPr algn="l">
              <a:defRPr sz="2787">
                <a:solidFill>
                  <a:schemeClr val="tx1">
                    <a:tint val="75000"/>
                  </a:schemeClr>
                </a:solidFill>
              </a:defRPr>
            </a:lvl1pPr>
          </a:lstStyle>
          <a:p>
            <a:fld id="{FEF93F48-D8E9-435A-9309-143FB7F5EBAF}" type="datetimeFigureOut">
              <a:rPr lang="zh-TW" altLang="en-US" smtClean="0"/>
              <a:t>2023/11/1</a:t>
            </a:fld>
            <a:endParaRPr lang="zh-TW" altLang="en-US"/>
          </a:p>
        </p:txBody>
      </p:sp>
      <p:sp>
        <p:nvSpPr>
          <p:cNvPr id="5" name="Footer Placeholder 4"/>
          <p:cNvSpPr>
            <a:spLocks noGrp="1"/>
          </p:cNvSpPr>
          <p:nvPr>
            <p:ph type="ftr" sz="quarter" idx="3"/>
          </p:nvPr>
        </p:nvSpPr>
        <p:spPr>
          <a:xfrm>
            <a:off x="7035999" y="28028274"/>
            <a:ext cx="7168753" cy="1610015"/>
          </a:xfrm>
          <a:prstGeom prst="rect">
            <a:avLst/>
          </a:prstGeom>
        </p:spPr>
        <p:txBody>
          <a:bodyPr vert="horz" lIns="91440" tIns="45720" rIns="91440" bIns="45720" rtlCol="0" anchor="ctr"/>
          <a:lstStyle>
            <a:lvl1pPr algn="ctr">
              <a:defRPr sz="2787">
                <a:solidFill>
                  <a:schemeClr val="tx1">
                    <a:tint val="75000"/>
                  </a:schemeClr>
                </a:solidFill>
              </a:defRPr>
            </a:lvl1pPr>
          </a:lstStyle>
          <a:p>
            <a:endParaRPr lang="zh-TW" altLang="en-US"/>
          </a:p>
        </p:txBody>
      </p:sp>
      <p:sp>
        <p:nvSpPr>
          <p:cNvPr id="6" name="Slide Number Placeholder 5"/>
          <p:cNvSpPr>
            <a:spLocks noGrp="1"/>
          </p:cNvSpPr>
          <p:nvPr>
            <p:ph type="sldNum" sz="quarter" idx="4"/>
          </p:nvPr>
        </p:nvSpPr>
        <p:spPr>
          <a:xfrm>
            <a:off x="15001280" y="28028274"/>
            <a:ext cx="4779169" cy="1610015"/>
          </a:xfrm>
          <a:prstGeom prst="rect">
            <a:avLst/>
          </a:prstGeom>
        </p:spPr>
        <p:txBody>
          <a:bodyPr vert="horz" lIns="91440" tIns="45720" rIns="91440" bIns="45720" rtlCol="0" anchor="ctr"/>
          <a:lstStyle>
            <a:lvl1pPr algn="r">
              <a:defRPr sz="2787">
                <a:solidFill>
                  <a:schemeClr val="tx1">
                    <a:tint val="75000"/>
                  </a:schemeClr>
                </a:solidFill>
              </a:defRPr>
            </a:lvl1pPr>
          </a:lstStyle>
          <a:p>
            <a:fld id="{BBA55599-BCBB-4719-8EBA-2CB14845D57D}" type="slidenum">
              <a:rPr lang="zh-TW" altLang="en-US" smtClean="0"/>
              <a:t>‹#›</a:t>
            </a:fld>
            <a:endParaRPr lang="zh-TW" altLang="en-US"/>
          </a:p>
        </p:txBody>
      </p:sp>
    </p:spTree>
    <p:extLst>
      <p:ext uri="{BB962C8B-B14F-4D97-AF65-F5344CB8AC3E}">
        <p14:creationId xmlns:p14="http://schemas.microsoft.com/office/powerpoint/2010/main" val="9489619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124060" rtl="0" eaLnBrk="1" latinLnBrk="0" hangingPunct="1">
        <a:lnSpc>
          <a:spcPct val="90000"/>
        </a:lnSpc>
        <a:spcBef>
          <a:spcPct val="0"/>
        </a:spcBef>
        <a:buNone/>
        <a:defRPr sz="10221" kern="1200">
          <a:solidFill>
            <a:schemeClr val="tx1"/>
          </a:solidFill>
          <a:latin typeface="+mj-lt"/>
          <a:ea typeface="+mj-ea"/>
          <a:cs typeface="+mj-cs"/>
        </a:defRPr>
      </a:lvl1pPr>
    </p:titleStyle>
    <p:bodyStyle>
      <a:lvl1pPr marL="531015" indent="-531015" algn="l" defTabSz="2124060" rtl="0" eaLnBrk="1" latinLnBrk="0" hangingPunct="1">
        <a:lnSpc>
          <a:spcPct val="90000"/>
        </a:lnSpc>
        <a:spcBef>
          <a:spcPts val="2323"/>
        </a:spcBef>
        <a:buFont typeface="Arial" panose="020B0604020202020204" pitchFamily="34" charset="0"/>
        <a:buChar char="•"/>
        <a:defRPr sz="6504" kern="1200">
          <a:solidFill>
            <a:schemeClr val="tx1"/>
          </a:solidFill>
          <a:latin typeface="+mn-lt"/>
          <a:ea typeface="+mn-ea"/>
          <a:cs typeface="+mn-cs"/>
        </a:defRPr>
      </a:lvl1pPr>
      <a:lvl2pPr marL="1593045" indent="-531015" algn="l" defTabSz="2124060" rtl="0" eaLnBrk="1" latinLnBrk="0" hangingPunct="1">
        <a:lnSpc>
          <a:spcPct val="90000"/>
        </a:lnSpc>
        <a:spcBef>
          <a:spcPts val="1161"/>
        </a:spcBef>
        <a:buFont typeface="Arial" panose="020B0604020202020204" pitchFamily="34" charset="0"/>
        <a:buChar char="•"/>
        <a:defRPr sz="5575" kern="1200">
          <a:solidFill>
            <a:schemeClr val="tx1"/>
          </a:solidFill>
          <a:latin typeface="+mn-lt"/>
          <a:ea typeface="+mn-ea"/>
          <a:cs typeface="+mn-cs"/>
        </a:defRPr>
      </a:lvl2pPr>
      <a:lvl3pPr marL="2655075" indent="-531015" algn="l" defTabSz="2124060" rtl="0" eaLnBrk="1" latinLnBrk="0" hangingPunct="1">
        <a:lnSpc>
          <a:spcPct val="90000"/>
        </a:lnSpc>
        <a:spcBef>
          <a:spcPts val="1161"/>
        </a:spcBef>
        <a:buFont typeface="Arial" panose="020B0604020202020204" pitchFamily="34" charset="0"/>
        <a:buChar char="•"/>
        <a:defRPr sz="4646" kern="1200">
          <a:solidFill>
            <a:schemeClr val="tx1"/>
          </a:solidFill>
          <a:latin typeface="+mn-lt"/>
          <a:ea typeface="+mn-ea"/>
          <a:cs typeface="+mn-cs"/>
        </a:defRPr>
      </a:lvl3pPr>
      <a:lvl4pPr marL="3717105" indent="-531015" algn="l" defTabSz="2124060" rtl="0" eaLnBrk="1" latinLnBrk="0" hangingPunct="1">
        <a:lnSpc>
          <a:spcPct val="90000"/>
        </a:lnSpc>
        <a:spcBef>
          <a:spcPts val="1161"/>
        </a:spcBef>
        <a:buFont typeface="Arial" panose="020B0604020202020204" pitchFamily="34" charset="0"/>
        <a:buChar char="•"/>
        <a:defRPr sz="4181" kern="1200">
          <a:solidFill>
            <a:schemeClr val="tx1"/>
          </a:solidFill>
          <a:latin typeface="+mn-lt"/>
          <a:ea typeface="+mn-ea"/>
          <a:cs typeface="+mn-cs"/>
        </a:defRPr>
      </a:lvl4pPr>
      <a:lvl5pPr marL="4779134" indent="-531015" algn="l" defTabSz="2124060" rtl="0" eaLnBrk="1" latinLnBrk="0" hangingPunct="1">
        <a:lnSpc>
          <a:spcPct val="90000"/>
        </a:lnSpc>
        <a:spcBef>
          <a:spcPts val="1161"/>
        </a:spcBef>
        <a:buFont typeface="Arial" panose="020B0604020202020204" pitchFamily="34" charset="0"/>
        <a:buChar char="•"/>
        <a:defRPr sz="4181" kern="1200">
          <a:solidFill>
            <a:schemeClr val="tx1"/>
          </a:solidFill>
          <a:latin typeface="+mn-lt"/>
          <a:ea typeface="+mn-ea"/>
          <a:cs typeface="+mn-cs"/>
        </a:defRPr>
      </a:lvl5pPr>
      <a:lvl6pPr marL="5841164" indent="-531015" algn="l" defTabSz="2124060" rtl="0" eaLnBrk="1" latinLnBrk="0" hangingPunct="1">
        <a:lnSpc>
          <a:spcPct val="90000"/>
        </a:lnSpc>
        <a:spcBef>
          <a:spcPts val="1161"/>
        </a:spcBef>
        <a:buFont typeface="Arial" panose="020B0604020202020204" pitchFamily="34" charset="0"/>
        <a:buChar char="•"/>
        <a:defRPr sz="4181" kern="1200">
          <a:solidFill>
            <a:schemeClr val="tx1"/>
          </a:solidFill>
          <a:latin typeface="+mn-lt"/>
          <a:ea typeface="+mn-ea"/>
          <a:cs typeface="+mn-cs"/>
        </a:defRPr>
      </a:lvl6pPr>
      <a:lvl7pPr marL="6903194" indent="-531015" algn="l" defTabSz="2124060" rtl="0" eaLnBrk="1" latinLnBrk="0" hangingPunct="1">
        <a:lnSpc>
          <a:spcPct val="90000"/>
        </a:lnSpc>
        <a:spcBef>
          <a:spcPts val="1161"/>
        </a:spcBef>
        <a:buFont typeface="Arial" panose="020B0604020202020204" pitchFamily="34" charset="0"/>
        <a:buChar char="•"/>
        <a:defRPr sz="4181" kern="1200">
          <a:solidFill>
            <a:schemeClr val="tx1"/>
          </a:solidFill>
          <a:latin typeface="+mn-lt"/>
          <a:ea typeface="+mn-ea"/>
          <a:cs typeface="+mn-cs"/>
        </a:defRPr>
      </a:lvl7pPr>
      <a:lvl8pPr marL="7965224" indent="-531015" algn="l" defTabSz="2124060" rtl="0" eaLnBrk="1" latinLnBrk="0" hangingPunct="1">
        <a:lnSpc>
          <a:spcPct val="90000"/>
        </a:lnSpc>
        <a:spcBef>
          <a:spcPts val="1161"/>
        </a:spcBef>
        <a:buFont typeface="Arial" panose="020B0604020202020204" pitchFamily="34" charset="0"/>
        <a:buChar char="•"/>
        <a:defRPr sz="4181" kern="1200">
          <a:solidFill>
            <a:schemeClr val="tx1"/>
          </a:solidFill>
          <a:latin typeface="+mn-lt"/>
          <a:ea typeface="+mn-ea"/>
          <a:cs typeface="+mn-cs"/>
        </a:defRPr>
      </a:lvl8pPr>
      <a:lvl9pPr marL="9027254" indent="-531015" algn="l" defTabSz="2124060" rtl="0" eaLnBrk="1" latinLnBrk="0" hangingPunct="1">
        <a:lnSpc>
          <a:spcPct val="90000"/>
        </a:lnSpc>
        <a:spcBef>
          <a:spcPts val="1161"/>
        </a:spcBef>
        <a:buFont typeface="Arial" panose="020B0604020202020204" pitchFamily="34" charset="0"/>
        <a:buChar char="•"/>
        <a:defRPr sz="4181" kern="1200">
          <a:solidFill>
            <a:schemeClr val="tx1"/>
          </a:solidFill>
          <a:latin typeface="+mn-lt"/>
          <a:ea typeface="+mn-ea"/>
          <a:cs typeface="+mn-cs"/>
        </a:defRPr>
      </a:lvl9pPr>
    </p:bodyStyle>
    <p:otherStyle>
      <a:defPPr>
        <a:defRPr lang="en-US"/>
      </a:defPPr>
      <a:lvl1pPr marL="0" algn="l" defTabSz="2124060" rtl="0" eaLnBrk="1" latinLnBrk="0" hangingPunct="1">
        <a:defRPr sz="4181" kern="1200">
          <a:solidFill>
            <a:schemeClr val="tx1"/>
          </a:solidFill>
          <a:latin typeface="+mn-lt"/>
          <a:ea typeface="+mn-ea"/>
          <a:cs typeface="+mn-cs"/>
        </a:defRPr>
      </a:lvl1pPr>
      <a:lvl2pPr marL="1062030" algn="l" defTabSz="2124060" rtl="0" eaLnBrk="1" latinLnBrk="0" hangingPunct="1">
        <a:defRPr sz="4181" kern="1200">
          <a:solidFill>
            <a:schemeClr val="tx1"/>
          </a:solidFill>
          <a:latin typeface="+mn-lt"/>
          <a:ea typeface="+mn-ea"/>
          <a:cs typeface="+mn-cs"/>
        </a:defRPr>
      </a:lvl2pPr>
      <a:lvl3pPr marL="2124060" algn="l" defTabSz="2124060" rtl="0" eaLnBrk="1" latinLnBrk="0" hangingPunct="1">
        <a:defRPr sz="4181" kern="1200">
          <a:solidFill>
            <a:schemeClr val="tx1"/>
          </a:solidFill>
          <a:latin typeface="+mn-lt"/>
          <a:ea typeface="+mn-ea"/>
          <a:cs typeface="+mn-cs"/>
        </a:defRPr>
      </a:lvl3pPr>
      <a:lvl4pPr marL="3186090" algn="l" defTabSz="2124060" rtl="0" eaLnBrk="1" latinLnBrk="0" hangingPunct="1">
        <a:defRPr sz="4181" kern="1200">
          <a:solidFill>
            <a:schemeClr val="tx1"/>
          </a:solidFill>
          <a:latin typeface="+mn-lt"/>
          <a:ea typeface="+mn-ea"/>
          <a:cs typeface="+mn-cs"/>
        </a:defRPr>
      </a:lvl4pPr>
      <a:lvl5pPr marL="4248120" algn="l" defTabSz="2124060" rtl="0" eaLnBrk="1" latinLnBrk="0" hangingPunct="1">
        <a:defRPr sz="4181" kern="1200">
          <a:solidFill>
            <a:schemeClr val="tx1"/>
          </a:solidFill>
          <a:latin typeface="+mn-lt"/>
          <a:ea typeface="+mn-ea"/>
          <a:cs typeface="+mn-cs"/>
        </a:defRPr>
      </a:lvl5pPr>
      <a:lvl6pPr marL="5310149" algn="l" defTabSz="2124060" rtl="0" eaLnBrk="1" latinLnBrk="0" hangingPunct="1">
        <a:defRPr sz="4181" kern="1200">
          <a:solidFill>
            <a:schemeClr val="tx1"/>
          </a:solidFill>
          <a:latin typeface="+mn-lt"/>
          <a:ea typeface="+mn-ea"/>
          <a:cs typeface="+mn-cs"/>
        </a:defRPr>
      </a:lvl6pPr>
      <a:lvl7pPr marL="6372179" algn="l" defTabSz="2124060" rtl="0" eaLnBrk="1" latinLnBrk="0" hangingPunct="1">
        <a:defRPr sz="4181" kern="1200">
          <a:solidFill>
            <a:schemeClr val="tx1"/>
          </a:solidFill>
          <a:latin typeface="+mn-lt"/>
          <a:ea typeface="+mn-ea"/>
          <a:cs typeface="+mn-cs"/>
        </a:defRPr>
      </a:lvl7pPr>
      <a:lvl8pPr marL="7434209" algn="l" defTabSz="2124060" rtl="0" eaLnBrk="1" latinLnBrk="0" hangingPunct="1">
        <a:defRPr sz="4181" kern="1200">
          <a:solidFill>
            <a:schemeClr val="tx1"/>
          </a:solidFill>
          <a:latin typeface="+mn-lt"/>
          <a:ea typeface="+mn-ea"/>
          <a:cs typeface="+mn-cs"/>
        </a:defRPr>
      </a:lvl8pPr>
      <a:lvl9pPr marL="8496239" algn="l" defTabSz="2124060" rtl="0" eaLnBrk="1" latinLnBrk="0" hangingPunct="1">
        <a:defRPr sz="418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2.jpg"/><Relationship Id="rId18" Type="http://schemas.openxmlformats.org/officeDocument/2006/relationships/image" Target="../media/image18.png"/><Relationship Id="rId26" Type="http://schemas.openxmlformats.org/officeDocument/2006/relationships/image" Target="../media/image22.png"/><Relationship Id="rId3" Type="http://schemas.openxmlformats.org/officeDocument/2006/relationships/image" Target="../media/image2.jpg"/><Relationship Id="rId21" Type="http://schemas.openxmlformats.org/officeDocument/2006/relationships/image" Target="../media/image19.png"/><Relationship Id="rId34" Type="http://schemas.openxmlformats.org/officeDocument/2006/relationships/image" Target="../media/image30.png"/><Relationship Id="rId7" Type="http://schemas.openxmlformats.org/officeDocument/2006/relationships/image" Target="../media/image6.jpg"/><Relationship Id="rId12" Type="http://schemas.openxmlformats.org/officeDocument/2006/relationships/image" Target="../media/image11.png"/><Relationship Id="rId17" Type="http://schemas.openxmlformats.org/officeDocument/2006/relationships/image" Target="../media/image16.png"/><Relationship Id="rId25" Type="http://schemas.microsoft.com/office/2007/relationships/hdphoto" Target="../media/hdphoto3.wdp"/><Relationship Id="rId33" Type="http://schemas.openxmlformats.org/officeDocument/2006/relationships/image" Target="../media/image29.png"/><Relationship Id="rId2" Type="http://schemas.openxmlformats.org/officeDocument/2006/relationships/image" Target="../media/image1.png"/><Relationship Id="rId16" Type="http://schemas.openxmlformats.org/officeDocument/2006/relationships/image" Target="../media/image17.png"/><Relationship Id="rId20" Type="http://schemas.microsoft.com/office/2007/relationships/hdphoto" Target="../media/hdphoto1.wdp"/><Relationship Id="rId29"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5.jpg"/><Relationship Id="rId11" Type="http://schemas.openxmlformats.org/officeDocument/2006/relationships/image" Target="../media/image10.png"/><Relationship Id="rId24" Type="http://schemas.openxmlformats.org/officeDocument/2006/relationships/image" Target="../media/image21.png"/><Relationship Id="rId32" Type="http://schemas.openxmlformats.org/officeDocument/2006/relationships/image" Target="../media/image28.png"/><Relationship Id="rId5" Type="http://schemas.openxmlformats.org/officeDocument/2006/relationships/image" Target="../media/image4.jpg"/><Relationship Id="rId15" Type="http://schemas.openxmlformats.org/officeDocument/2006/relationships/image" Target="../media/image14.jpeg"/><Relationship Id="rId23" Type="http://schemas.microsoft.com/office/2007/relationships/hdphoto" Target="../media/hdphoto2.wdp"/><Relationship Id="rId28" Type="http://schemas.openxmlformats.org/officeDocument/2006/relationships/image" Target="../media/image24.tiff"/><Relationship Id="rId36" Type="http://schemas.openxmlformats.org/officeDocument/2006/relationships/image" Target="../media/image32.png"/><Relationship Id="rId10" Type="http://schemas.openxmlformats.org/officeDocument/2006/relationships/image" Target="../media/image9.tiff"/><Relationship Id="rId19" Type="http://schemas.openxmlformats.org/officeDocument/2006/relationships/image" Target="../media/image15.png"/><Relationship Id="rId31" Type="http://schemas.openxmlformats.org/officeDocument/2006/relationships/image" Target="../media/image27.jpeg"/><Relationship Id="rId4" Type="http://schemas.openxmlformats.org/officeDocument/2006/relationships/image" Target="../media/image3.jpg"/><Relationship Id="rId9" Type="http://schemas.openxmlformats.org/officeDocument/2006/relationships/image" Target="../media/image8.png"/><Relationship Id="rId14" Type="http://schemas.openxmlformats.org/officeDocument/2006/relationships/image" Target="../media/image13.jpeg"/><Relationship Id="rId22" Type="http://schemas.openxmlformats.org/officeDocument/2006/relationships/image" Target="../media/image20.png"/><Relationship Id="rId27" Type="http://schemas.openxmlformats.org/officeDocument/2006/relationships/image" Target="../media/image23.jpeg"/><Relationship Id="rId30" Type="http://schemas.openxmlformats.org/officeDocument/2006/relationships/image" Target="../media/image26.jpeg"/><Relationship Id="rId35" Type="http://schemas.openxmlformats.org/officeDocument/2006/relationships/image" Target="../media/image31.jpeg"/><Relationship Id="rId8"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5BECF267-7976-4E6B-A423-9C111A6213AC}"/>
              </a:ext>
            </a:extLst>
          </p:cNvPr>
          <p:cNvSpPr txBox="1"/>
          <p:nvPr/>
        </p:nvSpPr>
        <p:spPr>
          <a:xfrm flipH="1">
            <a:off x="2019959" y="804065"/>
            <a:ext cx="17500398" cy="1041375"/>
          </a:xfrm>
          <a:prstGeom prst="rect">
            <a:avLst/>
          </a:prstGeom>
          <a:noFill/>
          <a:ln>
            <a:noFill/>
          </a:ln>
        </p:spPr>
        <p:txBody>
          <a:bodyPr wrap="square" rtlCol="0">
            <a:spAutoFit/>
          </a:bodyPr>
          <a:lstStyle/>
          <a:p>
            <a:pPr algn="ctr"/>
            <a:r>
              <a:rPr lang="en-US" altLang="zh-TW" sz="6167" b="1" dirty="0">
                <a:solidFill>
                  <a:srgbClr val="355A30"/>
                </a:solidFill>
                <a:latin typeface="Times New Roman" panose="02020603050405020304" pitchFamily="18" charset="0"/>
                <a:cs typeface="Times New Roman" panose="02020603050405020304" pitchFamily="18" charset="0"/>
              </a:rPr>
              <a:t>An experimental study of coffee ring pattern</a:t>
            </a:r>
            <a:endParaRPr lang="zh-TW" altLang="en-US" sz="6167" b="1" dirty="0">
              <a:solidFill>
                <a:srgbClr val="355A30"/>
              </a:solidFill>
              <a:latin typeface="Times New Roman" panose="02020603050405020304" pitchFamily="18" charset="0"/>
              <a:cs typeface="Times New Roman" panose="02020603050405020304" pitchFamily="18" charset="0"/>
            </a:endParaRPr>
          </a:p>
        </p:txBody>
      </p:sp>
      <p:sp>
        <p:nvSpPr>
          <p:cNvPr id="5" name="文字方塊 4">
            <a:extLst>
              <a:ext uri="{FF2B5EF4-FFF2-40B4-BE49-F238E27FC236}">
                <a16:creationId xmlns:a16="http://schemas.microsoft.com/office/drawing/2014/main" id="{651F355D-A957-4759-889D-9381A35B927E}"/>
              </a:ext>
            </a:extLst>
          </p:cNvPr>
          <p:cNvSpPr txBox="1"/>
          <p:nvPr/>
        </p:nvSpPr>
        <p:spPr>
          <a:xfrm>
            <a:off x="6307766" y="2032363"/>
            <a:ext cx="7709163" cy="566950"/>
          </a:xfrm>
          <a:prstGeom prst="rect">
            <a:avLst/>
          </a:prstGeom>
          <a:noFill/>
        </p:spPr>
        <p:txBody>
          <a:bodyPr wrap="none" rtlCol="0">
            <a:spAutoFit/>
          </a:bodyPr>
          <a:lstStyle/>
          <a:p>
            <a:pPr algn="ctr"/>
            <a:r>
              <a:rPr lang="zh-TW" altLang="en-US" sz="3084" dirty="0">
                <a:solidFill>
                  <a:srgbClr val="152D22"/>
                </a:solidFill>
                <a:latin typeface="Times New Roman" panose="02020603050405020304" pitchFamily="18" charset="0"/>
                <a:ea typeface="標楷體" panose="03000509000000000000" pitchFamily="65" charset="-120"/>
                <a:cs typeface="Times New Roman" panose="02020603050405020304" pitchFamily="18" charset="0"/>
              </a:rPr>
              <a:t>國立中正大學 洪啟鈞 楊宗于 吳敏綺 陳妍伊</a:t>
            </a:r>
          </a:p>
        </p:txBody>
      </p:sp>
      <p:sp>
        <p:nvSpPr>
          <p:cNvPr id="6" name="文字方塊 5">
            <a:extLst>
              <a:ext uri="{FF2B5EF4-FFF2-40B4-BE49-F238E27FC236}">
                <a16:creationId xmlns:a16="http://schemas.microsoft.com/office/drawing/2014/main" id="{E4F40E70-4448-43B2-82C7-EDB93BB82A7C}"/>
              </a:ext>
            </a:extLst>
          </p:cNvPr>
          <p:cNvSpPr txBox="1"/>
          <p:nvPr/>
        </p:nvSpPr>
        <p:spPr>
          <a:xfrm>
            <a:off x="864650" y="3669265"/>
            <a:ext cx="8904364" cy="1438855"/>
          </a:xfrm>
          <a:prstGeom prst="rect">
            <a:avLst/>
          </a:prstGeom>
          <a:noFill/>
        </p:spPr>
        <p:txBody>
          <a:bodyPr wrap="square" rtlCol="0">
            <a:spAutoFit/>
          </a:bodyPr>
          <a:lstStyle/>
          <a:p>
            <a:pPr algn="just">
              <a:lnSpc>
                <a:spcPts val="2102"/>
              </a:lnSpc>
            </a:pP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The coffee ring, characterized by denser particle accumulation at the outer region, is a common and robust phenomenon in our daily life. Thus, we experimentally investigate how the coffee ring pattern forms in response to the evaporation-induced outward flow at different evaporation rates. In addition, we also extend to study the pattern change under the cooperation of evaporation and Marangoni stress. </a:t>
            </a:r>
          </a:p>
        </p:txBody>
      </p:sp>
      <p:sp>
        <p:nvSpPr>
          <p:cNvPr id="7" name="矩形 6">
            <a:extLst>
              <a:ext uri="{FF2B5EF4-FFF2-40B4-BE49-F238E27FC236}">
                <a16:creationId xmlns:a16="http://schemas.microsoft.com/office/drawing/2014/main" id="{9A56E915-4A4B-4643-B7BE-3958E4D08572}"/>
              </a:ext>
            </a:extLst>
          </p:cNvPr>
          <p:cNvSpPr/>
          <p:nvPr/>
        </p:nvSpPr>
        <p:spPr>
          <a:xfrm>
            <a:off x="1057104" y="3025595"/>
            <a:ext cx="8726760" cy="56411"/>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altLang="zh-TW" sz="2243" dirty="0">
              <a:latin typeface="Times New Roman" panose="02020603050405020304" pitchFamily="18" charset="0"/>
              <a:cs typeface="Times New Roman" panose="02020603050405020304" pitchFamily="18" charset="0"/>
            </a:endParaRPr>
          </a:p>
          <a:p>
            <a:endParaRPr lang="en-US" altLang="zh-TW" sz="3420" dirty="0">
              <a:latin typeface="Times New Roman" panose="02020603050405020304" pitchFamily="18" charset="0"/>
              <a:cs typeface="Times New Roman" panose="02020603050405020304" pitchFamily="18" charset="0"/>
            </a:endParaRPr>
          </a:p>
        </p:txBody>
      </p:sp>
      <p:graphicFrame>
        <p:nvGraphicFramePr>
          <p:cNvPr id="8" name="表格 7">
            <a:extLst>
              <a:ext uri="{FF2B5EF4-FFF2-40B4-BE49-F238E27FC236}">
                <a16:creationId xmlns:a16="http://schemas.microsoft.com/office/drawing/2014/main" id="{EDA73630-548F-44BB-B58F-A876A50C5E4B}"/>
              </a:ext>
            </a:extLst>
          </p:cNvPr>
          <p:cNvGraphicFramePr>
            <a:graphicFrameLocks noGrp="1"/>
          </p:cNvGraphicFramePr>
          <p:nvPr>
            <p:extLst>
              <p:ext uri="{D42A27DB-BD31-4B8C-83A1-F6EECF244321}">
                <p14:modId xmlns:p14="http://schemas.microsoft.com/office/powerpoint/2010/main" val="29145054"/>
              </p:ext>
            </p:extLst>
          </p:nvPr>
        </p:nvGraphicFramePr>
        <p:xfrm>
          <a:off x="10729107" y="7357664"/>
          <a:ext cx="2057927" cy="4298281"/>
        </p:xfrm>
        <a:graphic>
          <a:graphicData uri="http://schemas.openxmlformats.org/drawingml/2006/table">
            <a:tbl>
              <a:tblPr firstRow="1" bandRow="1">
                <a:tableStyleId>{5940675A-B579-460E-94D1-54222C63F5DA}</a:tableStyleId>
              </a:tblPr>
              <a:tblGrid>
                <a:gridCol w="2057927">
                  <a:extLst>
                    <a:ext uri="{9D8B030D-6E8A-4147-A177-3AD203B41FA5}">
                      <a16:colId xmlns:a16="http://schemas.microsoft.com/office/drawing/2014/main" val="3429986623"/>
                    </a:ext>
                  </a:extLst>
                </a:gridCol>
              </a:tblGrid>
              <a:tr h="392366">
                <a:tc>
                  <a:txBody>
                    <a:bodyPr/>
                    <a:lstStyle/>
                    <a:p>
                      <a:pPr algn="ct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Side-view</a:t>
                      </a:r>
                      <a:r>
                        <a:rPr lang="en-US" altLang="zh-TW" sz="1800" dirty="0">
                          <a:latin typeface="Times New Roman" panose="02020603050405020304" pitchFamily="18" charset="0"/>
                          <a:ea typeface="標楷體" panose="03000509000000000000" pitchFamily="65" charset="-120"/>
                          <a:cs typeface="Times New Roman" panose="02020603050405020304" pitchFamily="18" charset="0"/>
                        </a:rPr>
                        <a:t> </a:t>
                      </a:r>
                      <a:endParaRPr lang="zh-TW" altLang="en-US" sz="1800" dirty="0">
                        <a:latin typeface="Times New Roman" panose="02020603050405020304" pitchFamily="18" charset="0"/>
                        <a:ea typeface="標楷體" panose="03000509000000000000" pitchFamily="65" charset="-120"/>
                        <a:cs typeface="Times New Roman" panose="02020603050405020304" pitchFamily="18" charset="0"/>
                      </a:endParaRPr>
                    </a:p>
                  </a:txBody>
                  <a:tcPr marL="67405" marR="67405" marT="33702" marB="33702" anchor="ctr">
                    <a:solidFill>
                      <a:schemeClr val="bg1"/>
                    </a:solidFill>
                  </a:tcPr>
                </a:tc>
                <a:extLst>
                  <a:ext uri="{0D108BD9-81ED-4DB2-BD59-A6C34878D82A}">
                    <a16:rowId xmlns:a16="http://schemas.microsoft.com/office/drawing/2014/main" val="3853521074"/>
                  </a:ext>
                </a:extLst>
              </a:tr>
              <a:tr h="781183">
                <a:tc>
                  <a:txBody>
                    <a:bodyPr/>
                    <a:lstStyle/>
                    <a:p>
                      <a:pPr algn="ctr"/>
                      <a:endParaRPr lang="zh-TW" altLang="en-US" sz="1200" dirty="0"/>
                    </a:p>
                  </a:txBody>
                  <a:tcPr marL="67405" marR="67405" marT="33702" marB="33702" anchor="ctr">
                    <a:solidFill>
                      <a:schemeClr val="bg1"/>
                    </a:solidFill>
                  </a:tcPr>
                </a:tc>
                <a:extLst>
                  <a:ext uri="{0D108BD9-81ED-4DB2-BD59-A6C34878D82A}">
                    <a16:rowId xmlns:a16="http://schemas.microsoft.com/office/drawing/2014/main" val="2424177573"/>
                  </a:ext>
                </a:extLst>
              </a:tr>
              <a:tr h="781183">
                <a:tc>
                  <a:txBody>
                    <a:bodyPr/>
                    <a:lstStyle/>
                    <a:p>
                      <a:pPr algn="ctr"/>
                      <a:endParaRPr lang="zh-TW" altLang="en-US" sz="1200" dirty="0"/>
                    </a:p>
                  </a:txBody>
                  <a:tcPr marL="67405" marR="67405" marT="33702" marB="33702" anchor="ctr">
                    <a:solidFill>
                      <a:schemeClr val="bg1"/>
                    </a:solidFill>
                  </a:tcPr>
                </a:tc>
                <a:extLst>
                  <a:ext uri="{0D108BD9-81ED-4DB2-BD59-A6C34878D82A}">
                    <a16:rowId xmlns:a16="http://schemas.microsoft.com/office/drawing/2014/main" val="469695485"/>
                  </a:ext>
                </a:extLst>
              </a:tr>
              <a:tr h="781183">
                <a:tc>
                  <a:txBody>
                    <a:bodyPr/>
                    <a:lstStyle/>
                    <a:p>
                      <a:pPr algn="ctr"/>
                      <a:endParaRPr lang="zh-TW" altLang="en-US" sz="1200" dirty="0"/>
                    </a:p>
                  </a:txBody>
                  <a:tcPr marL="67405" marR="67405" marT="33702" marB="33702" anchor="ctr">
                    <a:solidFill>
                      <a:schemeClr val="bg1"/>
                    </a:solidFill>
                  </a:tcPr>
                </a:tc>
                <a:extLst>
                  <a:ext uri="{0D108BD9-81ED-4DB2-BD59-A6C34878D82A}">
                    <a16:rowId xmlns:a16="http://schemas.microsoft.com/office/drawing/2014/main" val="3242523526"/>
                  </a:ext>
                </a:extLst>
              </a:tr>
              <a:tr h="781183">
                <a:tc>
                  <a:txBody>
                    <a:bodyPr/>
                    <a:lstStyle/>
                    <a:p>
                      <a:pPr algn="ctr"/>
                      <a:endParaRPr lang="zh-TW" altLang="en-US" sz="1200" dirty="0"/>
                    </a:p>
                  </a:txBody>
                  <a:tcPr marL="67405" marR="67405" marT="33702" marB="33702" anchor="ctr">
                    <a:solidFill>
                      <a:schemeClr val="bg1"/>
                    </a:solidFill>
                  </a:tcPr>
                </a:tc>
                <a:extLst>
                  <a:ext uri="{0D108BD9-81ED-4DB2-BD59-A6C34878D82A}">
                    <a16:rowId xmlns:a16="http://schemas.microsoft.com/office/drawing/2014/main" val="666599589"/>
                  </a:ext>
                </a:extLst>
              </a:tr>
              <a:tr h="781183">
                <a:tc>
                  <a:txBody>
                    <a:bodyPr/>
                    <a:lstStyle/>
                    <a:p>
                      <a:pPr algn="ctr"/>
                      <a:endParaRPr lang="zh-TW" altLang="en-US" sz="1200" dirty="0"/>
                    </a:p>
                  </a:txBody>
                  <a:tcPr marL="67405" marR="67405" marT="33702" marB="33702" anchor="ctr">
                    <a:solidFill>
                      <a:schemeClr val="bg1"/>
                    </a:solidFill>
                  </a:tcPr>
                </a:tc>
                <a:extLst>
                  <a:ext uri="{0D108BD9-81ED-4DB2-BD59-A6C34878D82A}">
                    <a16:rowId xmlns:a16="http://schemas.microsoft.com/office/drawing/2014/main" val="1299352326"/>
                  </a:ext>
                </a:extLst>
              </a:tr>
            </a:tbl>
          </a:graphicData>
        </a:graphic>
      </p:graphicFrame>
      <p:sp>
        <p:nvSpPr>
          <p:cNvPr id="9" name="矩形 8">
            <a:extLst>
              <a:ext uri="{FF2B5EF4-FFF2-40B4-BE49-F238E27FC236}">
                <a16:creationId xmlns:a16="http://schemas.microsoft.com/office/drawing/2014/main" id="{469718A7-A6B5-456A-9284-6BBA744C7E23}"/>
              </a:ext>
            </a:extLst>
          </p:cNvPr>
          <p:cNvSpPr/>
          <p:nvPr/>
        </p:nvSpPr>
        <p:spPr>
          <a:xfrm>
            <a:off x="10702494" y="3020797"/>
            <a:ext cx="9584531" cy="4657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altLang="zh-TW" sz="2243" dirty="0">
              <a:latin typeface="Times New Roman" panose="02020603050405020304" pitchFamily="18" charset="0"/>
              <a:cs typeface="Times New Roman" panose="02020603050405020304" pitchFamily="18" charset="0"/>
            </a:endParaRPr>
          </a:p>
          <a:p>
            <a:endParaRPr lang="en-US" altLang="zh-TW" sz="3420" dirty="0">
              <a:latin typeface="Times New Roman" panose="02020603050405020304" pitchFamily="18" charset="0"/>
              <a:cs typeface="Times New Roman" panose="02020603050405020304" pitchFamily="18" charset="0"/>
            </a:endParaRPr>
          </a:p>
        </p:txBody>
      </p:sp>
      <p:grpSp>
        <p:nvGrpSpPr>
          <p:cNvPr id="10" name="群組 9">
            <a:extLst>
              <a:ext uri="{FF2B5EF4-FFF2-40B4-BE49-F238E27FC236}">
                <a16:creationId xmlns:a16="http://schemas.microsoft.com/office/drawing/2014/main" id="{E9B4EFE2-A007-4452-B295-703D66807346}"/>
              </a:ext>
            </a:extLst>
          </p:cNvPr>
          <p:cNvGrpSpPr/>
          <p:nvPr/>
        </p:nvGrpSpPr>
        <p:grpSpPr>
          <a:xfrm>
            <a:off x="863318" y="7504556"/>
            <a:ext cx="6055904" cy="2227277"/>
            <a:chOff x="482404" y="10583602"/>
            <a:chExt cx="6832312" cy="3178171"/>
          </a:xfrm>
        </p:grpSpPr>
        <p:sp>
          <p:nvSpPr>
            <p:cNvPr id="11" name="文字方塊 10">
              <a:extLst>
                <a:ext uri="{FF2B5EF4-FFF2-40B4-BE49-F238E27FC236}">
                  <a16:creationId xmlns:a16="http://schemas.microsoft.com/office/drawing/2014/main" id="{CA337F64-1A75-4143-A00F-3AB2274E2168}"/>
                </a:ext>
              </a:extLst>
            </p:cNvPr>
            <p:cNvSpPr txBox="1"/>
            <p:nvPr/>
          </p:nvSpPr>
          <p:spPr>
            <a:xfrm>
              <a:off x="513073" y="10583602"/>
              <a:ext cx="4261836" cy="1116605"/>
            </a:xfrm>
            <a:prstGeom prst="rect">
              <a:avLst/>
            </a:prstGeom>
            <a:noFill/>
          </p:spPr>
          <p:txBody>
            <a:bodyPr wrap="none" rtlCol="0">
              <a:spAutoFit/>
            </a:bodyPr>
            <a:lstStyle/>
            <a:p>
              <a:r>
                <a:rPr lang="en-US" altLang="zh-TW" sz="2803" b="1" dirty="0">
                  <a:solidFill>
                    <a:srgbClr val="355A30"/>
                  </a:solidFill>
                  <a:latin typeface="Times New Roman" panose="02020603050405020304" pitchFamily="18" charset="0"/>
                  <a:ea typeface="標楷體" panose="03000509000000000000" pitchFamily="65" charset="-120"/>
                  <a:cs typeface="Times New Roman" panose="02020603050405020304" pitchFamily="18" charset="0"/>
                </a:rPr>
                <a:t>Setup and method</a:t>
              </a:r>
            </a:p>
            <a:p>
              <a:endParaRPr lang="zh-TW" altLang="en-US" sz="1682"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2" name="文字方塊 11">
              <a:extLst>
                <a:ext uri="{FF2B5EF4-FFF2-40B4-BE49-F238E27FC236}">
                  <a16:creationId xmlns:a16="http://schemas.microsoft.com/office/drawing/2014/main" id="{7368A2E3-6ACC-4360-BE49-33DC0A4C02CB}"/>
                </a:ext>
              </a:extLst>
            </p:cNvPr>
            <p:cNvSpPr txBox="1"/>
            <p:nvPr/>
          </p:nvSpPr>
          <p:spPr>
            <a:xfrm>
              <a:off x="505595" y="11229354"/>
              <a:ext cx="2139152" cy="624271"/>
            </a:xfrm>
            <a:prstGeom prst="rect">
              <a:avLst/>
            </a:prstGeom>
            <a:noFill/>
          </p:spPr>
          <p:txBody>
            <a:bodyPr wrap="none" rtlCol="0">
              <a:spAutoFit/>
            </a:bodyPr>
            <a:lstStyle/>
            <a:p>
              <a:r>
                <a:rPr lang="en-US" altLang="zh-TW" sz="2243" u="sng" dirty="0">
                  <a:latin typeface="Times New Roman" panose="02020603050405020304" pitchFamily="18" charset="0"/>
                  <a:ea typeface="標楷體" panose="03000509000000000000" pitchFamily="65" charset="-120"/>
                  <a:cs typeface="Times New Roman" panose="02020603050405020304" pitchFamily="18" charset="0"/>
                </a:rPr>
                <a:t>Thermostat</a:t>
              </a:r>
            </a:p>
          </p:txBody>
        </p:sp>
        <p:sp>
          <p:nvSpPr>
            <p:cNvPr id="13" name="文字方塊 12">
              <a:extLst>
                <a:ext uri="{FF2B5EF4-FFF2-40B4-BE49-F238E27FC236}">
                  <a16:creationId xmlns:a16="http://schemas.microsoft.com/office/drawing/2014/main" id="{2FD2A406-657B-4B85-BF09-7850C1DCD6A3}"/>
                </a:ext>
              </a:extLst>
            </p:cNvPr>
            <p:cNvSpPr txBox="1"/>
            <p:nvPr/>
          </p:nvSpPr>
          <p:spPr>
            <a:xfrm>
              <a:off x="490149" y="12312492"/>
              <a:ext cx="6824567" cy="1449281"/>
            </a:xfrm>
            <a:prstGeom prst="rect">
              <a:avLst/>
            </a:prstGeom>
            <a:noFill/>
          </p:spPr>
          <p:txBody>
            <a:bodyPr wrap="square" rtlCol="0">
              <a:spAutoFit/>
            </a:bodyPr>
            <a:lstStyle/>
            <a:p>
              <a:pPr marL="200254" indent="-200254">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Heater</a:t>
              </a:r>
              <a:r>
                <a:rPr lang="zh-TW" altLang="en-US" sz="2000" dirty="0">
                  <a:latin typeface="Times New Roman" panose="02020603050405020304" pitchFamily="18" charset="0"/>
                  <a:cs typeface="Times New Roman" panose="02020603050405020304" pitchFamily="18" charset="0"/>
                </a:rPr>
                <a:t> </a:t>
              </a:r>
              <a:r>
                <a:rPr lang="en-US" altLang="zh-TW" sz="2000" dirty="0">
                  <a:latin typeface="Times New Roman" panose="02020603050405020304" pitchFamily="18" charset="0"/>
                  <a:cs typeface="Times New Roman" panose="02020603050405020304" pitchFamily="18" charset="0"/>
                </a:rPr>
                <a:t>:</a:t>
              </a:r>
              <a:r>
                <a:rPr lang="zh-TW" altLang="en-US" sz="2000" dirty="0">
                  <a:latin typeface="Times New Roman" panose="02020603050405020304" pitchFamily="18" charset="0"/>
                  <a:cs typeface="Times New Roman" panose="02020603050405020304" pitchFamily="18" charset="0"/>
                </a:rPr>
                <a:t> </a:t>
              </a:r>
              <a:r>
                <a:rPr lang="en-US" altLang="zh-TW" sz="2000" dirty="0">
                  <a:latin typeface="Times New Roman" panose="02020603050405020304" pitchFamily="18" charset="0"/>
                  <a:cs typeface="Times New Roman" panose="02020603050405020304" pitchFamily="18" charset="0"/>
                </a:rPr>
                <a:t>12V40W</a:t>
              </a:r>
            </a:p>
            <a:p>
              <a:pPr marL="200254" indent="-200254">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Temperature Sensor : K-type thermo couple</a:t>
              </a:r>
            </a:p>
            <a:p>
              <a:pPr marL="200254" indent="-200254">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MCU</a:t>
              </a:r>
              <a:r>
                <a:rPr lang="zh-TW" altLang="en-US" sz="2000" dirty="0">
                  <a:latin typeface="Times New Roman" panose="02020603050405020304" pitchFamily="18" charset="0"/>
                  <a:cs typeface="Times New Roman" panose="02020603050405020304" pitchFamily="18" charset="0"/>
                </a:rPr>
                <a:t> </a:t>
              </a:r>
              <a:r>
                <a:rPr lang="en-US" altLang="zh-TW" sz="2000" dirty="0">
                  <a:latin typeface="Times New Roman" panose="02020603050405020304" pitchFamily="18" charset="0"/>
                  <a:cs typeface="Times New Roman" panose="02020603050405020304" pitchFamily="18" charset="0"/>
                </a:rPr>
                <a:t>:</a:t>
              </a:r>
              <a:r>
                <a:rPr lang="zh-TW" altLang="en-US" sz="2000" dirty="0">
                  <a:latin typeface="Times New Roman" panose="02020603050405020304" pitchFamily="18" charset="0"/>
                  <a:cs typeface="Times New Roman" panose="02020603050405020304" pitchFamily="18" charset="0"/>
                </a:rPr>
                <a:t> </a:t>
              </a:r>
              <a:r>
                <a:rPr lang="en-US" altLang="zh-TW" sz="2000" dirty="0">
                  <a:latin typeface="Times New Roman" panose="02020603050405020304" pitchFamily="18" charset="0"/>
                  <a:cs typeface="Times New Roman" panose="02020603050405020304" pitchFamily="18" charset="0"/>
                </a:rPr>
                <a:t>REX-C100FK02, CKC Instrument</a:t>
              </a:r>
              <a:r>
                <a:rPr lang="zh-TW" altLang="en-US" sz="2000" dirty="0">
                  <a:latin typeface="Times New Roman" panose="02020603050405020304" pitchFamily="18" charset="0"/>
                  <a:cs typeface="Times New Roman" panose="02020603050405020304" pitchFamily="18" charset="0"/>
                </a:rPr>
                <a:t> </a:t>
              </a:r>
              <a:r>
                <a:rPr lang="en-US" altLang="zh-TW" sz="2000" dirty="0">
                  <a:latin typeface="Times New Roman" panose="02020603050405020304" pitchFamily="18" charset="0"/>
                  <a:cs typeface="Times New Roman" panose="02020603050405020304" pitchFamily="18" charset="0"/>
                </a:rPr>
                <a:t>Inc.</a:t>
              </a:r>
              <a:endParaRPr lang="zh-TW" altLang="en-US" sz="2000" dirty="0">
                <a:latin typeface="Times New Roman" panose="02020603050405020304" pitchFamily="18" charset="0"/>
                <a:cs typeface="Times New Roman" panose="02020603050405020304" pitchFamily="18" charset="0"/>
              </a:endParaRPr>
            </a:p>
          </p:txBody>
        </p:sp>
        <p:sp>
          <p:nvSpPr>
            <p:cNvPr id="14" name="文字方塊 13">
              <a:extLst>
                <a:ext uri="{FF2B5EF4-FFF2-40B4-BE49-F238E27FC236}">
                  <a16:creationId xmlns:a16="http://schemas.microsoft.com/office/drawing/2014/main" id="{B6E19C5F-A932-42DB-AC44-ADB152AF4C4A}"/>
                </a:ext>
              </a:extLst>
            </p:cNvPr>
            <p:cNvSpPr txBox="1"/>
            <p:nvPr/>
          </p:nvSpPr>
          <p:spPr>
            <a:xfrm>
              <a:off x="482404" y="11799001"/>
              <a:ext cx="5881932" cy="570929"/>
            </a:xfrm>
            <a:prstGeom prst="rect">
              <a:avLst/>
            </a:prstGeom>
            <a:noFill/>
          </p:spPr>
          <p:txBody>
            <a:bodyPr wrap="square" rtlCol="0">
              <a:spAutoFit/>
            </a:bodyPr>
            <a:lstStyle/>
            <a:p>
              <a:pPr algn="just"/>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A closed loop PID controlled heating plate</a:t>
              </a:r>
              <a:endParaRPr lang="zh-TW" altLang="en-US" sz="2000" dirty="0">
                <a:latin typeface="Times New Roman" panose="02020603050405020304" pitchFamily="18" charset="0"/>
                <a:cs typeface="Times New Roman" panose="02020603050405020304" pitchFamily="18" charset="0"/>
              </a:endParaRPr>
            </a:p>
          </p:txBody>
        </p:sp>
      </p:grpSp>
      <p:sp>
        <p:nvSpPr>
          <p:cNvPr id="15" name="文字方塊 14">
            <a:extLst>
              <a:ext uri="{FF2B5EF4-FFF2-40B4-BE49-F238E27FC236}">
                <a16:creationId xmlns:a16="http://schemas.microsoft.com/office/drawing/2014/main" id="{415D80EF-E5ED-49C3-A4F6-FC6367303CBA}"/>
              </a:ext>
            </a:extLst>
          </p:cNvPr>
          <p:cNvSpPr txBox="1"/>
          <p:nvPr/>
        </p:nvSpPr>
        <p:spPr>
          <a:xfrm>
            <a:off x="15318583" y="5546233"/>
            <a:ext cx="5330995" cy="1446550"/>
          </a:xfrm>
          <a:prstGeom prst="rect">
            <a:avLst/>
          </a:prstGeom>
          <a:noFill/>
        </p:spPr>
        <p:txBody>
          <a:bodyPr wrap="square" rtlCol="0">
            <a:spAutoFit/>
          </a:bodyPr>
          <a:lstStyle/>
          <a:p>
            <a:pPr algn="just"/>
            <a:r>
              <a:rPr lang="en-US" altLang="zh-TW" sz="2200" b="1" dirty="0">
                <a:latin typeface="Times New Roman" panose="02020603050405020304" pitchFamily="18" charset="0"/>
                <a:ea typeface="標楷體" panose="03000509000000000000" pitchFamily="65" charset="-120"/>
                <a:cs typeface="Times New Roman" panose="02020603050405020304" pitchFamily="18" charset="0"/>
              </a:rPr>
              <a:t>(a) </a:t>
            </a:r>
            <a:r>
              <a:rPr lang="en-US" altLang="zh-TW" sz="2200" dirty="0">
                <a:latin typeface="Times New Roman" panose="02020603050405020304" pitchFamily="18" charset="0"/>
                <a:ea typeface="標楷體" panose="03000509000000000000" pitchFamily="65" charset="-120"/>
                <a:cs typeface="Times New Roman" panose="02020603050405020304" pitchFamily="18" charset="0"/>
              </a:rPr>
              <a:t>Once a petri dish of coffee is placed on a thermostat, the evaporation rate is acquired from the mass changing rate (</a:t>
            </a:r>
            <a:r>
              <a:rPr lang="el-GR" altLang="zh-TW" sz="2200" dirty="0">
                <a:latin typeface="Times New Roman" panose="02020603050405020304" pitchFamily="18" charset="0"/>
                <a:ea typeface="標楷體" panose="03000509000000000000" pitchFamily="65" charset="-120"/>
                <a:cs typeface="Times New Roman" panose="02020603050405020304" pitchFamily="18" charset="0"/>
              </a:rPr>
              <a:t>Δ</a:t>
            </a:r>
            <a:r>
              <a:rPr lang="en-US" altLang="zh-TW" sz="2200" dirty="0">
                <a:latin typeface="Times New Roman" panose="02020603050405020304" pitchFamily="18" charset="0"/>
                <a:ea typeface="標楷體" panose="03000509000000000000" pitchFamily="65" charset="-120"/>
                <a:cs typeface="Times New Roman" panose="02020603050405020304" pitchFamily="18" charset="0"/>
              </a:rPr>
              <a:t>m/</a:t>
            </a:r>
            <a:r>
              <a:rPr lang="el-GR" altLang="zh-TW" sz="2200" dirty="0">
                <a:latin typeface="Times New Roman" panose="02020603050405020304" pitchFamily="18" charset="0"/>
                <a:ea typeface="標楷體" panose="03000509000000000000" pitchFamily="65" charset="-120"/>
                <a:cs typeface="Times New Roman" panose="02020603050405020304" pitchFamily="18" charset="0"/>
              </a:rPr>
              <a:t>Δ</a:t>
            </a:r>
            <a:r>
              <a:rPr lang="en-US" altLang="zh-TW" sz="2200" dirty="0">
                <a:latin typeface="Times New Roman" panose="02020603050405020304" pitchFamily="18" charset="0"/>
                <a:ea typeface="標楷體" panose="03000509000000000000" pitchFamily="65" charset="-120"/>
                <a:cs typeface="Times New Roman" panose="02020603050405020304" pitchFamily="18" charset="0"/>
              </a:rPr>
              <a:t>t). </a:t>
            </a:r>
          </a:p>
          <a:p>
            <a:pPr algn="just"/>
            <a:endParaRPr lang="zh-TW" altLang="en-US" sz="2200" dirty="0">
              <a:latin typeface="Times New Roman" panose="02020603050405020304" pitchFamily="18" charset="0"/>
              <a:cs typeface="Times New Roman" panose="02020603050405020304" pitchFamily="18" charset="0"/>
            </a:endParaRPr>
          </a:p>
        </p:txBody>
      </p:sp>
      <p:sp>
        <p:nvSpPr>
          <p:cNvPr id="16" name="文字方塊 15">
            <a:extLst>
              <a:ext uri="{FF2B5EF4-FFF2-40B4-BE49-F238E27FC236}">
                <a16:creationId xmlns:a16="http://schemas.microsoft.com/office/drawing/2014/main" id="{BA8E9B9D-2450-4EF9-998C-CB1C78CDE6BA}"/>
              </a:ext>
            </a:extLst>
          </p:cNvPr>
          <p:cNvSpPr txBox="1"/>
          <p:nvPr/>
        </p:nvSpPr>
        <p:spPr>
          <a:xfrm>
            <a:off x="10584203" y="3330503"/>
            <a:ext cx="3770199" cy="437492"/>
          </a:xfrm>
          <a:prstGeom prst="rect">
            <a:avLst/>
          </a:prstGeom>
          <a:noFill/>
        </p:spPr>
        <p:txBody>
          <a:bodyPr wrap="none" rtlCol="0">
            <a:spAutoFit/>
          </a:bodyPr>
          <a:lstStyle/>
          <a:p>
            <a:r>
              <a:rPr lang="en-US" altLang="zh-TW" sz="2243" u="sng" dirty="0">
                <a:latin typeface="Times New Roman" panose="02020603050405020304" pitchFamily="18" charset="0"/>
                <a:ea typeface="標楷體" panose="03000509000000000000" pitchFamily="65" charset="-120"/>
                <a:cs typeface="Times New Roman" panose="02020603050405020304" pitchFamily="18" charset="0"/>
              </a:rPr>
              <a:t>The evaporation of coffee drop</a:t>
            </a:r>
          </a:p>
        </p:txBody>
      </p:sp>
      <p:graphicFrame>
        <p:nvGraphicFramePr>
          <p:cNvPr id="17" name="表格 16">
            <a:extLst>
              <a:ext uri="{FF2B5EF4-FFF2-40B4-BE49-F238E27FC236}">
                <a16:creationId xmlns:a16="http://schemas.microsoft.com/office/drawing/2014/main" id="{8DC2DC10-1952-4F3B-A2A0-460E1CCD1E07}"/>
              </a:ext>
            </a:extLst>
          </p:cNvPr>
          <p:cNvGraphicFramePr>
            <a:graphicFrameLocks noGrp="1"/>
          </p:cNvGraphicFramePr>
          <p:nvPr>
            <p:extLst>
              <p:ext uri="{D42A27DB-BD31-4B8C-83A1-F6EECF244321}">
                <p14:modId xmlns:p14="http://schemas.microsoft.com/office/powerpoint/2010/main" val="3201212966"/>
              </p:ext>
            </p:extLst>
          </p:nvPr>
        </p:nvGraphicFramePr>
        <p:xfrm>
          <a:off x="15384230" y="4229341"/>
          <a:ext cx="5265348" cy="1173875"/>
        </p:xfrm>
        <a:graphic>
          <a:graphicData uri="http://schemas.openxmlformats.org/drawingml/2006/table">
            <a:tbl>
              <a:tblPr firstRow="1" bandRow="1">
                <a:tableStyleId>{5940675A-B579-460E-94D1-54222C63F5DA}</a:tableStyleId>
              </a:tblPr>
              <a:tblGrid>
                <a:gridCol w="2066715">
                  <a:extLst>
                    <a:ext uri="{9D8B030D-6E8A-4147-A177-3AD203B41FA5}">
                      <a16:colId xmlns:a16="http://schemas.microsoft.com/office/drawing/2014/main" val="2805962070"/>
                    </a:ext>
                  </a:extLst>
                </a:gridCol>
                <a:gridCol w="699348">
                  <a:extLst>
                    <a:ext uri="{9D8B030D-6E8A-4147-A177-3AD203B41FA5}">
                      <a16:colId xmlns:a16="http://schemas.microsoft.com/office/drawing/2014/main" val="1444489827"/>
                    </a:ext>
                  </a:extLst>
                </a:gridCol>
                <a:gridCol w="699348">
                  <a:extLst>
                    <a:ext uri="{9D8B030D-6E8A-4147-A177-3AD203B41FA5}">
                      <a16:colId xmlns:a16="http://schemas.microsoft.com/office/drawing/2014/main" val="370396341"/>
                    </a:ext>
                  </a:extLst>
                </a:gridCol>
                <a:gridCol w="833095">
                  <a:extLst>
                    <a:ext uri="{9D8B030D-6E8A-4147-A177-3AD203B41FA5}">
                      <a16:colId xmlns:a16="http://schemas.microsoft.com/office/drawing/2014/main" val="2496892738"/>
                    </a:ext>
                  </a:extLst>
                </a:gridCol>
                <a:gridCol w="966842">
                  <a:extLst>
                    <a:ext uri="{9D8B030D-6E8A-4147-A177-3AD203B41FA5}">
                      <a16:colId xmlns:a16="http://schemas.microsoft.com/office/drawing/2014/main" val="3623860247"/>
                    </a:ext>
                  </a:extLst>
                </a:gridCol>
              </a:tblGrid>
              <a:tr h="415343">
                <a:tc>
                  <a:txBody>
                    <a:bodyPr/>
                    <a:lstStyle/>
                    <a:p>
                      <a:pPr algn="ctr"/>
                      <a:r>
                        <a:rPr lang="en-US" altLang="zh-TW" sz="1900" dirty="0">
                          <a:latin typeface="Times New Roman" panose="02020603050405020304" pitchFamily="18" charset="0"/>
                          <a:cs typeface="Times New Roman" panose="02020603050405020304" pitchFamily="18" charset="0"/>
                        </a:rPr>
                        <a:t>Temperature (</a:t>
                      </a:r>
                      <a:r>
                        <a:rPr lang="en-US" altLang="zh-TW" sz="1900" baseline="30000" dirty="0" err="1">
                          <a:latin typeface="Times New Roman" panose="02020603050405020304" pitchFamily="18" charset="0"/>
                          <a:cs typeface="Times New Roman" panose="02020603050405020304" pitchFamily="18" charset="0"/>
                        </a:rPr>
                        <a:t>o</a:t>
                      </a:r>
                      <a:r>
                        <a:rPr lang="en-US" altLang="zh-TW" sz="1900" dirty="0" err="1">
                          <a:latin typeface="Times New Roman" panose="02020603050405020304" pitchFamily="18" charset="0"/>
                          <a:cs typeface="Times New Roman" panose="02020603050405020304" pitchFamily="18" charset="0"/>
                        </a:rPr>
                        <a:t>C</a:t>
                      </a:r>
                      <a:r>
                        <a:rPr lang="en-US" altLang="zh-TW" sz="1900" dirty="0">
                          <a:latin typeface="Times New Roman" panose="02020603050405020304" pitchFamily="18" charset="0"/>
                          <a:cs typeface="Times New Roman" panose="02020603050405020304" pitchFamily="18" charset="0"/>
                        </a:rPr>
                        <a:t>)</a:t>
                      </a:r>
                      <a:endParaRPr lang="zh-TW" altLang="en-US" sz="1900" dirty="0">
                        <a:latin typeface="Times New Roman" panose="02020603050405020304" pitchFamily="18" charset="0"/>
                        <a:cs typeface="Times New Roman" panose="02020603050405020304" pitchFamily="18" charset="0"/>
                      </a:endParaRPr>
                    </a:p>
                  </a:txBody>
                  <a:tcPr marL="72153" marR="72153" marT="36077" marB="36077" anchor="ctr">
                    <a:solidFill>
                      <a:srgbClr val="F4CF84"/>
                    </a:solidFill>
                  </a:tcPr>
                </a:tc>
                <a:tc>
                  <a:txBody>
                    <a:bodyPr/>
                    <a:lstStyle/>
                    <a:p>
                      <a:pPr algn="ctr"/>
                      <a:r>
                        <a:rPr lang="en-US" altLang="zh-TW" sz="1900" dirty="0">
                          <a:latin typeface="Times New Roman" panose="02020603050405020304" pitchFamily="18" charset="0"/>
                          <a:cs typeface="Times New Roman" panose="02020603050405020304" pitchFamily="18" charset="0"/>
                        </a:rPr>
                        <a:t>R.T.</a:t>
                      </a:r>
                      <a:endParaRPr lang="zh-TW" altLang="en-US" sz="1900" dirty="0">
                        <a:latin typeface="Times New Roman" panose="02020603050405020304" pitchFamily="18" charset="0"/>
                        <a:cs typeface="Times New Roman" panose="02020603050405020304" pitchFamily="18" charset="0"/>
                      </a:endParaRPr>
                    </a:p>
                  </a:txBody>
                  <a:tcPr marL="72153" marR="72153" marT="36077" marB="36077" anchor="ctr">
                    <a:solidFill>
                      <a:srgbClr val="F4CF84"/>
                    </a:solidFill>
                  </a:tcPr>
                </a:tc>
                <a:tc>
                  <a:txBody>
                    <a:bodyPr/>
                    <a:lstStyle/>
                    <a:p>
                      <a:pPr algn="ctr"/>
                      <a:r>
                        <a:rPr lang="en-US" altLang="zh-TW" sz="1900" dirty="0">
                          <a:latin typeface="Times New Roman" panose="02020603050405020304" pitchFamily="18" charset="0"/>
                          <a:cs typeface="Times New Roman" panose="02020603050405020304" pitchFamily="18" charset="0"/>
                        </a:rPr>
                        <a:t>30</a:t>
                      </a:r>
                      <a:endParaRPr lang="zh-TW" altLang="en-US" sz="1900" dirty="0">
                        <a:latin typeface="Times New Roman" panose="02020603050405020304" pitchFamily="18" charset="0"/>
                        <a:cs typeface="Times New Roman" panose="02020603050405020304" pitchFamily="18" charset="0"/>
                      </a:endParaRPr>
                    </a:p>
                  </a:txBody>
                  <a:tcPr marL="72153" marR="72153" marT="36077" marB="36077" anchor="ctr">
                    <a:solidFill>
                      <a:srgbClr val="F4CF84"/>
                    </a:solidFill>
                  </a:tcPr>
                </a:tc>
                <a:tc>
                  <a:txBody>
                    <a:bodyPr/>
                    <a:lstStyle/>
                    <a:p>
                      <a:pPr algn="ctr"/>
                      <a:r>
                        <a:rPr lang="en-US" altLang="zh-TW" sz="1900" dirty="0">
                          <a:latin typeface="Times New Roman" panose="02020603050405020304" pitchFamily="18" charset="0"/>
                          <a:cs typeface="Times New Roman" panose="02020603050405020304" pitchFamily="18" charset="0"/>
                        </a:rPr>
                        <a:t>40</a:t>
                      </a:r>
                      <a:endParaRPr lang="zh-TW" altLang="en-US" sz="1900" dirty="0">
                        <a:latin typeface="Times New Roman" panose="02020603050405020304" pitchFamily="18" charset="0"/>
                        <a:cs typeface="Times New Roman" panose="02020603050405020304" pitchFamily="18" charset="0"/>
                      </a:endParaRPr>
                    </a:p>
                  </a:txBody>
                  <a:tcPr marL="72153" marR="72153" marT="36077" marB="36077" anchor="ctr">
                    <a:solidFill>
                      <a:srgbClr val="F4CF84"/>
                    </a:solidFill>
                  </a:tcPr>
                </a:tc>
                <a:tc>
                  <a:txBody>
                    <a:bodyPr/>
                    <a:lstStyle/>
                    <a:p>
                      <a:pPr algn="ctr"/>
                      <a:r>
                        <a:rPr lang="en-US" altLang="zh-TW" sz="1900" dirty="0">
                          <a:latin typeface="Times New Roman" panose="02020603050405020304" pitchFamily="18" charset="0"/>
                          <a:cs typeface="Times New Roman" panose="02020603050405020304" pitchFamily="18" charset="0"/>
                        </a:rPr>
                        <a:t>50</a:t>
                      </a:r>
                      <a:endParaRPr lang="zh-TW" altLang="en-US" sz="1900" dirty="0">
                        <a:latin typeface="Times New Roman" panose="02020603050405020304" pitchFamily="18" charset="0"/>
                        <a:cs typeface="Times New Roman" panose="02020603050405020304" pitchFamily="18" charset="0"/>
                      </a:endParaRPr>
                    </a:p>
                  </a:txBody>
                  <a:tcPr marL="72153" marR="72153" marT="36077" marB="36077" anchor="ctr">
                    <a:solidFill>
                      <a:srgbClr val="F4CF84"/>
                    </a:solidFill>
                  </a:tcPr>
                </a:tc>
                <a:extLst>
                  <a:ext uri="{0D108BD9-81ED-4DB2-BD59-A6C34878D82A}">
                    <a16:rowId xmlns:a16="http://schemas.microsoft.com/office/drawing/2014/main" val="2970475309"/>
                  </a:ext>
                </a:extLst>
              </a:tr>
              <a:tr h="758532">
                <a:tc>
                  <a:txBody>
                    <a:bodyPr/>
                    <a:lstStyle/>
                    <a:p>
                      <a:pPr algn="ctr"/>
                      <a:r>
                        <a:rPr lang="en-US" altLang="zh-TW" sz="1900" dirty="0">
                          <a:latin typeface="Times New Roman" panose="02020603050405020304" pitchFamily="18" charset="0"/>
                          <a:cs typeface="Times New Roman" panose="02020603050405020304" pitchFamily="18" charset="0"/>
                        </a:rPr>
                        <a:t>Evaporation rate,</a:t>
                      </a:r>
                    </a:p>
                    <a:p>
                      <a:pPr algn="ctr"/>
                      <a:r>
                        <a:rPr lang="el-GR" altLang="zh-TW" sz="1900" dirty="0">
                          <a:latin typeface="Times New Roman" panose="02020603050405020304" pitchFamily="18" charset="0"/>
                          <a:cs typeface="Times New Roman" panose="02020603050405020304" pitchFamily="18" charset="0"/>
                        </a:rPr>
                        <a:t>ε</a:t>
                      </a:r>
                      <a:r>
                        <a:rPr lang="en-US" altLang="zh-TW" sz="1900" dirty="0">
                          <a:latin typeface="Times New Roman" panose="02020603050405020304" pitchFamily="18" charset="0"/>
                          <a:cs typeface="Times New Roman" panose="02020603050405020304" pitchFamily="18" charset="0"/>
                        </a:rPr>
                        <a:t> (</a:t>
                      </a:r>
                      <a:r>
                        <a:rPr lang="el-GR" altLang="zh-TW" sz="1900" dirty="0">
                          <a:latin typeface="Times New Roman" panose="02020603050405020304" pitchFamily="18" charset="0"/>
                          <a:cs typeface="Times New Roman" panose="02020603050405020304" pitchFamily="18" charset="0"/>
                        </a:rPr>
                        <a:t>μ</a:t>
                      </a:r>
                      <a:r>
                        <a:rPr lang="en-US" altLang="zh-TW" sz="1900" dirty="0">
                          <a:latin typeface="Times New Roman" panose="02020603050405020304" pitchFamily="18" charset="0"/>
                          <a:cs typeface="Times New Roman" panose="02020603050405020304" pitchFamily="18" charset="0"/>
                        </a:rPr>
                        <a:t>g/s·cm</a:t>
                      </a:r>
                      <a:r>
                        <a:rPr lang="en-US" altLang="zh-TW" sz="1900" baseline="30000" dirty="0">
                          <a:latin typeface="Times New Roman" panose="02020603050405020304" pitchFamily="18" charset="0"/>
                          <a:cs typeface="Times New Roman" panose="02020603050405020304" pitchFamily="18" charset="0"/>
                        </a:rPr>
                        <a:t>2</a:t>
                      </a:r>
                      <a:r>
                        <a:rPr lang="en-US" altLang="zh-TW" sz="1900" dirty="0">
                          <a:latin typeface="Times New Roman" panose="02020603050405020304" pitchFamily="18" charset="0"/>
                          <a:cs typeface="Times New Roman" panose="02020603050405020304" pitchFamily="18" charset="0"/>
                        </a:rPr>
                        <a:t>)</a:t>
                      </a:r>
                      <a:endParaRPr lang="zh-TW" altLang="en-US" sz="1900" dirty="0">
                        <a:latin typeface="Times New Roman" panose="02020603050405020304" pitchFamily="18" charset="0"/>
                        <a:cs typeface="Times New Roman" panose="02020603050405020304" pitchFamily="18" charset="0"/>
                      </a:endParaRPr>
                    </a:p>
                  </a:txBody>
                  <a:tcPr marL="72153" marR="72153" marT="36077" marB="36077" anchor="ctr">
                    <a:solidFill>
                      <a:srgbClr val="F4CF84"/>
                    </a:solidFill>
                  </a:tcPr>
                </a:tc>
                <a:tc>
                  <a:txBody>
                    <a:bodyPr/>
                    <a:lstStyle/>
                    <a:p>
                      <a:pPr algn="ctr"/>
                      <a:r>
                        <a:rPr lang="en-US" altLang="zh-TW" sz="1900" dirty="0">
                          <a:latin typeface="Times New Roman" panose="02020603050405020304" pitchFamily="18" charset="0"/>
                          <a:cs typeface="Times New Roman" panose="02020603050405020304" pitchFamily="18" charset="0"/>
                        </a:rPr>
                        <a:t>1.75</a:t>
                      </a:r>
                      <a:endParaRPr lang="zh-TW" altLang="en-US" sz="1900" dirty="0">
                        <a:latin typeface="Times New Roman" panose="02020603050405020304" pitchFamily="18" charset="0"/>
                        <a:cs typeface="Times New Roman" panose="02020603050405020304" pitchFamily="18" charset="0"/>
                      </a:endParaRPr>
                    </a:p>
                  </a:txBody>
                  <a:tcPr marL="72153" marR="72153" marT="36077" marB="36077" anchor="ctr">
                    <a:solidFill>
                      <a:schemeClr val="bg1"/>
                    </a:solidFill>
                  </a:tcPr>
                </a:tc>
                <a:tc>
                  <a:txBody>
                    <a:bodyPr/>
                    <a:lstStyle/>
                    <a:p>
                      <a:pPr algn="ctr"/>
                      <a:r>
                        <a:rPr lang="en-US" altLang="zh-TW" sz="1900" dirty="0">
                          <a:latin typeface="Times New Roman" panose="02020603050405020304" pitchFamily="18" charset="0"/>
                          <a:cs typeface="Times New Roman" panose="02020603050405020304" pitchFamily="18" charset="0"/>
                        </a:rPr>
                        <a:t>8.92</a:t>
                      </a:r>
                      <a:endParaRPr lang="zh-TW" altLang="en-US" sz="1900" dirty="0">
                        <a:latin typeface="Times New Roman" panose="02020603050405020304" pitchFamily="18" charset="0"/>
                        <a:cs typeface="Times New Roman" panose="02020603050405020304" pitchFamily="18" charset="0"/>
                      </a:endParaRPr>
                    </a:p>
                  </a:txBody>
                  <a:tcPr marL="72153" marR="72153" marT="36077" marB="36077" anchor="ctr">
                    <a:solidFill>
                      <a:schemeClr val="bg1"/>
                    </a:solidFill>
                  </a:tcPr>
                </a:tc>
                <a:tc>
                  <a:txBody>
                    <a:bodyPr/>
                    <a:lstStyle/>
                    <a:p>
                      <a:pPr algn="ctr"/>
                      <a:r>
                        <a:rPr lang="en-US" altLang="zh-TW" sz="1900" dirty="0">
                          <a:latin typeface="Times New Roman" panose="02020603050405020304" pitchFamily="18" charset="0"/>
                          <a:cs typeface="Times New Roman" panose="02020603050405020304" pitchFamily="18" charset="0"/>
                        </a:rPr>
                        <a:t>26.75</a:t>
                      </a:r>
                      <a:endParaRPr lang="zh-TW" altLang="en-US" sz="1900" dirty="0">
                        <a:latin typeface="Times New Roman" panose="02020603050405020304" pitchFamily="18" charset="0"/>
                        <a:cs typeface="Times New Roman" panose="02020603050405020304" pitchFamily="18" charset="0"/>
                      </a:endParaRPr>
                    </a:p>
                  </a:txBody>
                  <a:tcPr marL="72153" marR="72153" marT="36077" marB="36077" anchor="ctr">
                    <a:solidFill>
                      <a:schemeClr val="bg1"/>
                    </a:solidFill>
                  </a:tcPr>
                </a:tc>
                <a:tc>
                  <a:txBody>
                    <a:bodyPr/>
                    <a:lstStyle/>
                    <a:p>
                      <a:pPr algn="ctr"/>
                      <a:r>
                        <a:rPr lang="en-US" altLang="zh-TW" sz="1900" dirty="0">
                          <a:latin typeface="Times New Roman" panose="02020603050405020304" pitchFamily="18" charset="0"/>
                          <a:cs typeface="Times New Roman" panose="02020603050405020304" pitchFamily="18" charset="0"/>
                        </a:rPr>
                        <a:t>436.90</a:t>
                      </a:r>
                      <a:endParaRPr lang="zh-TW" altLang="en-US" sz="1900" dirty="0">
                        <a:latin typeface="Times New Roman" panose="02020603050405020304" pitchFamily="18" charset="0"/>
                        <a:cs typeface="Times New Roman" panose="02020603050405020304" pitchFamily="18" charset="0"/>
                      </a:endParaRPr>
                    </a:p>
                  </a:txBody>
                  <a:tcPr marL="72153" marR="72153" marT="36077" marB="36077" anchor="ctr">
                    <a:solidFill>
                      <a:schemeClr val="bg1"/>
                    </a:solidFill>
                  </a:tcPr>
                </a:tc>
                <a:extLst>
                  <a:ext uri="{0D108BD9-81ED-4DB2-BD59-A6C34878D82A}">
                    <a16:rowId xmlns:a16="http://schemas.microsoft.com/office/drawing/2014/main" val="3623163078"/>
                  </a:ext>
                </a:extLst>
              </a:tr>
            </a:tbl>
          </a:graphicData>
        </a:graphic>
      </p:graphicFrame>
      <p:grpSp>
        <p:nvGrpSpPr>
          <p:cNvPr id="18" name="群組 17">
            <a:extLst>
              <a:ext uri="{FF2B5EF4-FFF2-40B4-BE49-F238E27FC236}">
                <a16:creationId xmlns:a16="http://schemas.microsoft.com/office/drawing/2014/main" id="{0EFD7B0D-BCE1-4D32-A132-082A32D6B9EA}"/>
              </a:ext>
            </a:extLst>
          </p:cNvPr>
          <p:cNvGrpSpPr/>
          <p:nvPr/>
        </p:nvGrpSpPr>
        <p:grpSpPr>
          <a:xfrm>
            <a:off x="10559336" y="3969191"/>
            <a:ext cx="4647237" cy="3083082"/>
            <a:chOff x="13554407" y="5033930"/>
            <a:chExt cx="6370658" cy="4226438"/>
          </a:xfrm>
        </p:grpSpPr>
        <p:grpSp>
          <p:nvGrpSpPr>
            <p:cNvPr id="19" name="群組 18">
              <a:extLst>
                <a:ext uri="{FF2B5EF4-FFF2-40B4-BE49-F238E27FC236}">
                  <a16:creationId xmlns:a16="http://schemas.microsoft.com/office/drawing/2014/main" id="{BE2A887F-5860-4FBF-887C-E6828309F978}"/>
                </a:ext>
              </a:extLst>
            </p:cNvPr>
            <p:cNvGrpSpPr/>
            <p:nvPr/>
          </p:nvGrpSpPr>
          <p:grpSpPr>
            <a:xfrm>
              <a:off x="13561951" y="5407659"/>
              <a:ext cx="6363114" cy="3852709"/>
              <a:chOff x="13871603" y="3146146"/>
              <a:chExt cx="6363114" cy="3852709"/>
            </a:xfrm>
          </p:grpSpPr>
          <p:grpSp>
            <p:nvGrpSpPr>
              <p:cNvPr id="21" name="群組 20">
                <a:extLst>
                  <a:ext uri="{FF2B5EF4-FFF2-40B4-BE49-F238E27FC236}">
                    <a16:creationId xmlns:a16="http://schemas.microsoft.com/office/drawing/2014/main" id="{4FA2D2F6-360C-4D87-8BA0-767BA2A19D26}"/>
                  </a:ext>
                </a:extLst>
              </p:cNvPr>
              <p:cNvGrpSpPr/>
              <p:nvPr/>
            </p:nvGrpSpPr>
            <p:grpSpPr>
              <a:xfrm>
                <a:off x="13871603" y="3146146"/>
                <a:ext cx="6363114" cy="3852709"/>
                <a:chOff x="13871603" y="3104582"/>
                <a:chExt cx="6363114" cy="3852709"/>
              </a:xfrm>
            </p:grpSpPr>
            <p:grpSp>
              <p:nvGrpSpPr>
                <p:cNvPr id="26" name="群組 25">
                  <a:extLst>
                    <a:ext uri="{FF2B5EF4-FFF2-40B4-BE49-F238E27FC236}">
                      <a16:creationId xmlns:a16="http://schemas.microsoft.com/office/drawing/2014/main" id="{CDC481A5-B132-4A14-AC84-3A007772E2E2}"/>
                    </a:ext>
                  </a:extLst>
                </p:cNvPr>
                <p:cNvGrpSpPr/>
                <p:nvPr/>
              </p:nvGrpSpPr>
              <p:grpSpPr>
                <a:xfrm>
                  <a:off x="13871603" y="3104582"/>
                  <a:ext cx="6363114" cy="3852709"/>
                  <a:chOff x="8248476" y="2539757"/>
                  <a:chExt cx="11103276" cy="6062108"/>
                </a:xfrm>
              </p:grpSpPr>
              <p:pic>
                <p:nvPicPr>
                  <p:cNvPr id="28" name="圖片 27">
                    <a:extLst>
                      <a:ext uri="{FF2B5EF4-FFF2-40B4-BE49-F238E27FC236}">
                        <a16:creationId xmlns:a16="http://schemas.microsoft.com/office/drawing/2014/main" id="{20F82109-5D01-4266-B194-4AF334C2C3D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599" t="1943" r="7415"/>
                  <a:stretch/>
                </p:blipFill>
                <p:spPr>
                  <a:xfrm>
                    <a:off x="8248476" y="2539757"/>
                    <a:ext cx="11103276" cy="6062108"/>
                  </a:xfrm>
                  <a:prstGeom prst="rect">
                    <a:avLst/>
                  </a:prstGeom>
                </p:spPr>
              </p:pic>
              <p:sp>
                <p:nvSpPr>
                  <p:cNvPr id="29" name="矩形 28">
                    <a:extLst>
                      <a:ext uri="{FF2B5EF4-FFF2-40B4-BE49-F238E27FC236}">
                        <a16:creationId xmlns:a16="http://schemas.microsoft.com/office/drawing/2014/main" id="{F5A5EC80-F92E-404D-8253-644B5C173A66}"/>
                      </a:ext>
                    </a:extLst>
                  </p:cNvPr>
                  <p:cNvSpPr/>
                  <p:nvPr/>
                </p:nvSpPr>
                <p:spPr>
                  <a:xfrm>
                    <a:off x="15161988" y="3719305"/>
                    <a:ext cx="3535087" cy="341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a:latin typeface="Times New Roman" panose="02020603050405020304" pitchFamily="18" charset="0"/>
                      <a:cs typeface="Times New Roman" panose="02020603050405020304" pitchFamily="18" charset="0"/>
                    </a:endParaRPr>
                  </a:p>
                </p:txBody>
              </p:sp>
            </p:grpSp>
            <p:sp>
              <p:nvSpPr>
                <p:cNvPr id="27" name="矩形 26">
                  <a:extLst>
                    <a:ext uri="{FF2B5EF4-FFF2-40B4-BE49-F238E27FC236}">
                      <a16:creationId xmlns:a16="http://schemas.microsoft.com/office/drawing/2014/main" id="{DA8186C8-130A-4550-A09A-8990D2CB42C0}"/>
                    </a:ext>
                  </a:extLst>
                </p:cNvPr>
                <p:cNvSpPr/>
                <p:nvPr/>
              </p:nvSpPr>
              <p:spPr>
                <a:xfrm>
                  <a:off x="17841184" y="3631415"/>
                  <a:ext cx="2078668" cy="237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a:latin typeface="Times New Roman" panose="02020603050405020304" pitchFamily="18" charset="0"/>
                    <a:cs typeface="Times New Roman" panose="02020603050405020304" pitchFamily="18" charset="0"/>
                  </a:endParaRPr>
                </a:p>
              </p:txBody>
            </p:sp>
          </p:grpSp>
          <p:sp>
            <p:nvSpPr>
              <p:cNvPr id="22" name="文字方塊 21">
                <a:extLst>
                  <a:ext uri="{FF2B5EF4-FFF2-40B4-BE49-F238E27FC236}">
                    <a16:creationId xmlns:a16="http://schemas.microsoft.com/office/drawing/2014/main" id="{519D8369-169B-48A5-BD3B-C9DAB4719635}"/>
                  </a:ext>
                </a:extLst>
              </p:cNvPr>
              <p:cNvSpPr txBox="1"/>
              <p:nvPr/>
            </p:nvSpPr>
            <p:spPr>
              <a:xfrm>
                <a:off x="14595090" y="4900611"/>
                <a:ext cx="946455" cy="496501"/>
              </a:xfrm>
              <a:prstGeom prst="rect">
                <a:avLst/>
              </a:prstGeom>
              <a:noFill/>
            </p:spPr>
            <p:txBody>
              <a:bodyPr wrap="none" rtlCol="0">
                <a:spAutoFit/>
              </a:bodyPr>
              <a:lstStyle/>
              <a:p>
                <a:r>
                  <a:rPr lang="en-US" altLang="zh-TW" dirty="0">
                    <a:latin typeface="Times New Roman" panose="02020603050405020304" pitchFamily="18" charset="0"/>
                    <a:cs typeface="Times New Roman" panose="02020603050405020304" pitchFamily="18" charset="0"/>
                  </a:rPr>
                  <a:t>50 </a:t>
                </a:r>
                <a:r>
                  <a:rPr lang="en-US" altLang="zh-TW" baseline="30000" dirty="0" err="1">
                    <a:latin typeface="Times New Roman" panose="02020603050405020304" pitchFamily="18" charset="0"/>
                    <a:cs typeface="Times New Roman" panose="02020603050405020304" pitchFamily="18" charset="0"/>
                  </a:rPr>
                  <a:t>o</a:t>
                </a:r>
                <a:r>
                  <a:rPr lang="en-US" altLang="zh-TW" dirty="0" err="1">
                    <a:latin typeface="Times New Roman" panose="02020603050405020304" pitchFamily="18" charset="0"/>
                    <a:cs typeface="Times New Roman" panose="02020603050405020304" pitchFamily="18" charset="0"/>
                  </a:rPr>
                  <a:t>C</a:t>
                </a:r>
                <a:endParaRPr lang="zh-TW" altLang="en-US" dirty="0">
                  <a:latin typeface="Times New Roman" panose="02020603050405020304" pitchFamily="18" charset="0"/>
                  <a:cs typeface="Times New Roman" panose="02020603050405020304" pitchFamily="18" charset="0"/>
                </a:endParaRPr>
              </a:p>
            </p:txBody>
          </p:sp>
          <p:sp>
            <p:nvSpPr>
              <p:cNvPr id="23" name="文字方塊 22">
                <a:extLst>
                  <a:ext uri="{FF2B5EF4-FFF2-40B4-BE49-F238E27FC236}">
                    <a16:creationId xmlns:a16="http://schemas.microsoft.com/office/drawing/2014/main" id="{6EA6A66E-C2D3-42BC-89DE-664A8F19A4BC}"/>
                  </a:ext>
                </a:extLst>
              </p:cNvPr>
              <p:cNvSpPr txBox="1"/>
              <p:nvPr/>
            </p:nvSpPr>
            <p:spPr>
              <a:xfrm>
                <a:off x="15899377" y="5628378"/>
                <a:ext cx="946455" cy="496501"/>
              </a:xfrm>
              <a:prstGeom prst="rect">
                <a:avLst/>
              </a:prstGeom>
              <a:noFill/>
            </p:spPr>
            <p:txBody>
              <a:bodyPr wrap="none" rtlCol="0">
                <a:spAutoFit/>
              </a:bodyPr>
              <a:lstStyle/>
              <a:p>
                <a:r>
                  <a:rPr lang="en-US" altLang="zh-TW" dirty="0">
                    <a:solidFill>
                      <a:srgbClr val="EDB120"/>
                    </a:solidFill>
                    <a:latin typeface="Times New Roman" panose="02020603050405020304" pitchFamily="18" charset="0"/>
                    <a:cs typeface="Times New Roman" panose="02020603050405020304" pitchFamily="18" charset="0"/>
                  </a:rPr>
                  <a:t>40 </a:t>
                </a:r>
                <a:r>
                  <a:rPr lang="en-US" altLang="zh-TW" baseline="30000" dirty="0" err="1">
                    <a:solidFill>
                      <a:srgbClr val="EDB120"/>
                    </a:solidFill>
                    <a:latin typeface="Times New Roman" panose="02020603050405020304" pitchFamily="18" charset="0"/>
                    <a:cs typeface="Times New Roman" panose="02020603050405020304" pitchFamily="18" charset="0"/>
                  </a:rPr>
                  <a:t>o</a:t>
                </a:r>
                <a:r>
                  <a:rPr lang="en-US" altLang="zh-TW" dirty="0" err="1">
                    <a:solidFill>
                      <a:srgbClr val="EDB120"/>
                    </a:solidFill>
                    <a:latin typeface="Times New Roman" panose="02020603050405020304" pitchFamily="18" charset="0"/>
                    <a:cs typeface="Times New Roman" panose="02020603050405020304" pitchFamily="18" charset="0"/>
                  </a:rPr>
                  <a:t>C</a:t>
                </a:r>
                <a:endParaRPr lang="zh-TW" altLang="en-US" dirty="0">
                  <a:solidFill>
                    <a:srgbClr val="EDB120"/>
                  </a:solidFill>
                  <a:latin typeface="Times New Roman" panose="02020603050405020304" pitchFamily="18" charset="0"/>
                  <a:cs typeface="Times New Roman" panose="02020603050405020304" pitchFamily="18" charset="0"/>
                </a:endParaRPr>
              </a:p>
            </p:txBody>
          </p:sp>
          <p:sp>
            <p:nvSpPr>
              <p:cNvPr id="24" name="文字方塊 23">
                <a:extLst>
                  <a:ext uri="{FF2B5EF4-FFF2-40B4-BE49-F238E27FC236}">
                    <a16:creationId xmlns:a16="http://schemas.microsoft.com/office/drawing/2014/main" id="{2C7CAEF3-C7B8-405F-B42D-B05D1316E6E3}"/>
                  </a:ext>
                </a:extLst>
              </p:cNvPr>
              <p:cNvSpPr txBox="1"/>
              <p:nvPr/>
            </p:nvSpPr>
            <p:spPr>
              <a:xfrm>
                <a:off x="17671805" y="5312030"/>
                <a:ext cx="946455" cy="496501"/>
              </a:xfrm>
              <a:prstGeom prst="rect">
                <a:avLst/>
              </a:prstGeom>
              <a:noFill/>
            </p:spPr>
            <p:txBody>
              <a:bodyPr wrap="none" rtlCol="0">
                <a:spAutoFit/>
              </a:bodyPr>
              <a:lstStyle/>
              <a:p>
                <a:r>
                  <a:rPr lang="en-US" altLang="zh-TW" dirty="0">
                    <a:solidFill>
                      <a:srgbClr val="00FF00"/>
                    </a:solidFill>
                    <a:latin typeface="Times New Roman" panose="02020603050405020304" pitchFamily="18" charset="0"/>
                    <a:cs typeface="Times New Roman" panose="02020603050405020304" pitchFamily="18" charset="0"/>
                  </a:rPr>
                  <a:t>30 </a:t>
                </a:r>
                <a:r>
                  <a:rPr lang="en-US" altLang="zh-TW" baseline="30000" dirty="0" err="1">
                    <a:solidFill>
                      <a:srgbClr val="00FF00"/>
                    </a:solidFill>
                    <a:latin typeface="Times New Roman" panose="02020603050405020304" pitchFamily="18" charset="0"/>
                    <a:cs typeface="Times New Roman" panose="02020603050405020304" pitchFamily="18" charset="0"/>
                  </a:rPr>
                  <a:t>o</a:t>
                </a:r>
                <a:r>
                  <a:rPr lang="en-US" altLang="zh-TW" dirty="0" err="1">
                    <a:solidFill>
                      <a:srgbClr val="00FF00"/>
                    </a:solidFill>
                    <a:latin typeface="Times New Roman" panose="02020603050405020304" pitchFamily="18" charset="0"/>
                    <a:cs typeface="Times New Roman" panose="02020603050405020304" pitchFamily="18" charset="0"/>
                  </a:rPr>
                  <a:t>C</a:t>
                </a:r>
                <a:endParaRPr lang="zh-TW" altLang="en-US" dirty="0">
                  <a:solidFill>
                    <a:srgbClr val="00FF00"/>
                  </a:solidFill>
                  <a:latin typeface="Times New Roman" panose="02020603050405020304" pitchFamily="18" charset="0"/>
                  <a:cs typeface="Times New Roman" panose="02020603050405020304" pitchFamily="18" charset="0"/>
                </a:endParaRPr>
              </a:p>
            </p:txBody>
          </p:sp>
          <p:sp>
            <p:nvSpPr>
              <p:cNvPr id="25" name="文字方塊 24">
                <a:extLst>
                  <a:ext uri="{FF2B5EF4-FFF2-40B4-BE49-F238E27FC236}">
                    <a16:creationId xmlns:a16="http://schemas.microsoft.com/office/drawing/2014/main" id="{CB633B9A-CAEA-4756-A98C-F4C6D12E54B2}"/>
                  </a:ext>
                </a:extLst>
              </p:cNvPr>
              <p:cNvSpPr txBox="1"/>
              <p:nvPr/>
            </p:nvSpPr>
            <p:spPr>
              <a:xfrm>
                <a:off x="18968847" y="4302837"/>
                <a:ext cx="848879" cy="496501"/>
              </a:xfrm>
              <a:prstGeom prst="rect">
                <a:avLst/>
              </a:prstGeom>
              <a:noFill/>
            </p:spPr>
            <p:txBody>
              <a:bodyPr wrap="none" rtlCol="0">
                <a:spAutoFit/>
              </a:bodyPr>
              <a:lstStyle/>
              <a:p>
                <a:r>
                  <a:rPr lang="en-US" altLang="zh-TW" dirty="0">
                    <a:solidFill>
                      <a:srgbClr val="4DBEEE"/>
                    </a:solidFill>
                    <a:latin typeface="Times New Roman" panose="02020603050405020304" pitchFamily="18" charset="0"/>
                    <a:cs typeface="Times New Roman" panose="02020603050405020304" pitchFamily="18" charset="0"/>
                  </a:rPr>
                  <a:t>R. T.</a:t>
                </a:r>
                <a:endParaRPr lang="zh-TW" altLang="en-US" dirty="0">
                  <a:solidFill>
                    <a:srgbClr val="4DBEEE"/>
                  </a:solidFill>
                  <a:latin typeface="Times New Roman" panose="02020603050405020304" pitchFamily="18" charset="0"/>
                  <a:cs typeface="Times New Roman" panose="02020603050405020304" pitchFamily="18" charset="0"/>
                </a:endParaRPr>
              </a:p>
            </p:txBody>
          </p:sp>
        </p:grpSp>
        <p:sp>
          <p:nvSpPr>
            <p:cNvPr id="20" name="文字方塊 19">
              <a:extLst>
                <a:ext uri="{FF2B5EF4-FFF2-40B4-BE49-F238E27FC236}">
                  <a16:creationId xmlns:a16="http://schemas.microsoft.com/office/drawing/2014/main" id="{E46DF663-0BD2-40BE-BD54-F133161BF8CD}"/>
                </a:ext>
              </a:extLst>
            </p:cNvPr>
            <p:cNvSpPr txBox="1"/>
            <p:nvPr/>
          </p:nvSpPr>
          <p:spPr>
            <a:xfrm>
              <a:off x="13554407" y="5033930"/>
              <a:ext cx="661508" cy="562603"/>
            </a:xfrm>
            <a:prstGeom prst="rect">
              <a:avLst/>
            </a:prstGeom>
            <a:noFill/>
          </p:spPr>
          <p:txBody>
            <a:bodyPr wrap="none" rtlCol="0">
              <a:spAutoFit/>
            </a:bodyPr>
            <a:lstStyle/>
            <a:p>
              <a:r>
                <a:rPr lang="en-US" altLang="zh-TW" sz="1962" dirty="0">
                  <a:latin typeface="Times New Roman" panose="02020603050405020304" pitchFamily="18" charset="0"/>
                  <a:cs typeface="Times New Roman" panose="02020603050405020304" pitchFamily="18" charset="0"/>
                </a:rPr>
                <a:t>(a)</a:t>
              </a:r>
              <a:endParaRPr lang="zh-TW" altLang="en-US" sz="1962" dirty="0">
                <a:latin typeface="Times New Roman" panose="02020603050405020304" pitchFamily="18" charset="0"/>
                <a:cs typeface="Times New Roman" panose="02020603050405020304" pitchFamily="18" charset="0"/>
              </a:endParaRPr>
            </a:p>
          </p:txBody>
        </p:sp>
      </p:grpSp>
      <p:grpSp>
        <p:nvGrpSpPr>
          <p:cNvPr id="30" name="群組 29">
            <a:extLst>
              <a:ext uri="{FF2B5EF4-FFF2-40B4-BE49-F238E27FC236}">
                <a16:creationId xmlns:a16="http://schemas.microsoft.com/office/drawing/2014/main" id="{66ED5AA0-E5AF-4CD2-9519-857A2B379415}"/>
              </a:ext>
            </a:extLst>
          </p:cNvPr>
          <p:cNvGrpSpPr/>
          <p:nvPr/>
        </p:nvGrpSpPr>
        <p:grpSpPr>
          <a:xfrm>
            <a:off x="888109" y="5221686"/>
            <a:ext cx="9899302" cy="2839158"/>
            <a:chOff x="444738" y="7014950"/>
            <a:chExt cx="14125622" cy="4051284"/>
          </a:xfrm>
        </p:grpSpPr>
        <p:sp>
          <p:nvSpPr>
            <p:cNvPr id="31" name="文字方塊 30">
              <a:extLst>
                <a:ext uri="{FF2B5EF4-FFF2-40B4-BE49-F238E27FC236}">
                  <a16:creationId xmlns:a16="http://schemas.microsoft.com/office/drawing/2014/main" id="{6678B445-82D1-4378-A865-6EC7392C9518}"/>
                </a:ext>
              </a:extLst>
            </p:cNvPr>
            <p:cNvSpPr txBox="1"/>
            <p:nvPr/>
          </p:nvSpPr>
          <p:spPr>
            <a:xfrm>
              <a:off x="495648" y="7571482"/>
              <a:ext cx="12621530" cy="900311"/>
            </a:xfrm>
            <a:prstGeom prst="rect">
              <a:avLst/>
            </a:prstGeom>
            <a:noFill/>
          </p:spPr>
          <p:txBody>
            <a:bodyPr wrap="square" rtlCol="0">
              <a:spAutoFit/>
            </a:bodyPr>
            <a:lstStyle/>
            <a:p>
              <a:pPr algn="just">
                <a:lnSpc>
                  <a:spcPts val="2102"/>
                </a:lnSpc>
              </a:pP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    Once a coffee drop is deposited on a glass slide, it forms a spherical cap with the pinned edge. </a:t>
              </a:r>
            </a:p>
          </p:txBody>
        </p:sp>
        <p:pic>
          <p:nvPicPr>
            <p:cNvPr id="32" name="圖片 31">
              <a:extLst>
                <a:ext uri="{FF2B5EF4-FFF2-40B4-BE49-F238E27FC236}">
                  <a16:creationId xmlns:a16="http://schemas.microsoft.com/office/drawing/2014/main" id="{8C02F1A8-5973-4382-B0FF-0DCEA3181A93}"/>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922376" y="7975375"/>
              <a:ext cx="7647984" cy="3090859"/>
            </a:xfrm>
            <a:prstGeom prst="rect">
              <a:avLst/>
            </a:prstGeom>
          </p:spPr>
        </p:pic>
        <p:sp>
          <p:nvSpPr>
            <p:cNvPr id="33" name="文字方塊 32">
              <a:extLst>
                <a:ext uri="{FF2B5EF4-FFF2-40B4-BE49-F238E27FC236}">
                  <a16:creationId xmlns:a16="http://schemas.microsoft.com/office/drawing/2014/main" id="{6270CDAB-B75D-4775-A68F-6B3924AD2B8F}"/>
                </a:ext>
              </a:extLst>
            </p:cNvPr>
            <p:cNvSpPr txBox="1"/>
            <p:nvPr/>
          </p:nvSpPr>
          <p:spPr>
            <a:xfrm>
              <a:off x="491721" y="8507015"/>
              <a:ext cx="6990905" cy="1668869"/>
            </a:xfrm>
            <a:prstGeom prst="rect">
              <a:avLst/>
            </a:prstGeom>
            <a:noFill/>
          </p:spPr>
          <p:txBody>
            <a:bodyPr wrap="square" rtlCol="0">
              <a:spAutoFit/>
            </a:bodyPr>
            <a:lstStyle/>
            <a:p>
              <a:pPr marL="200254" lvl="1" indent="-200254">
                <a:lnSpc>
                  <a:spcPts val="2102"/>
                </a:lnSpc>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Faster evaporation at the outer region</a:t>
              </a:r>
            </a:p>
            <a:p>
              <a:pPr marL="200254" lvl="1" indent="-200254">
                <a:lnSpc>
                  <a:spcPts val="2102"/>
                </a:lnSpc>
                <a:buFont typeface="Arial" panose="020B0604020202020204" pitchFamily="34" charset="0"/>
                <a:buChar char="•"/>
              </a:pPr>
              <a:r>
                <a:rPr lang="en-US"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Outward flow to maintain the pinned edge</a:t>
              </a:r>
              <a:endParaRPr lang="en-US" altLang="zh-TW" sz="2000" dirty="0">
                <a:latin typeface="Times New Roman" panose="02020603050405020304" pitchFamily="18" charset="0"/>
                <a:cs typeface="Times New Roman" panose="02020603050405020304" pitchFamily="18" charset="0"/>
              </a:endParaRPr>
            </a:p>
            <a:p>
              <a:pPr marL="200254" lvl="1" indent="-200254">
                <a:lnSpc>
                  <a:spcPts val="2102"/>
                </a:lnSpc>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Coffee ground is carried to the edge</a:t>
              </a:r>
            </a:p>
            <a:p>
              <a:pPr marL="200254" lvl="1" indent="-200254">
                <a:lnSpc>
                  <a:spcPts val="2102"/>
                </a:lnSpc>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Darker coffee strain at the outer region</a:t>
              </a:r>
            </a:p>
          </p:txBody>
        </p:sp>
        <p:sp>
          <p:nvSpPr>
            <p:cNvPr id="34" name="文字方塊 33">
              <a:extLst>
                <a:ext uri="{FF2B5EF4-FFF2-40B4-BE49-F238E27FC236}">
                  <a16:creationId xmlns:a16="http://schemas.microsoft.com/office/drawing/2014/main" id="{842899DE-57D5-4C0B-8557-9E156D165E52}"/>
                </a:ext>
              </a:extLst>
            </p:cNvPr>
            <p:cNvSpPr txBox="1"/>
            <p:nvPr/>
          </p:nvSpPr>
          <p:spPr>
            <a:xfrm>
              <a:off x="444738" y="7014950"/>
              <a:ext cx="2967092" cy="540186"/>
            </a:xfrm>
            <a:prstGeom prst="rect">
              <a:avLst/>
            </a:prstGeom>
            <a:noFill/>
          </p:spPr>
          <p:txBody>
            <a:bodyPr wrap="none" rtlCol="0">
              <a:spAutoFit/>
            </a:bodyPr>
            <a:lstStyle/>
            <a:p>
              <a:pPr algn="just">
                <a:lnSpc>
                  <a:spcPts val="2102"/>
                </a:lnSpc>
              </a:pPr>
              <a:r>
                <a:rPr lang="en-US" altLang="zh-TW" sz="2803" b="1" dirty="0">
                  <a:solidFill>
                    <a:srgbClr val="355A30"/>
                  </a:solidFill>
                  <a:latin typeface="Times New Roman" panose="02020603050405020304" pitchFamily="18" charset="0"/>
                  <a:ea typeface="標楷體" panose="03000509000000000000" pitchFamily="65" charset="-120"/>
                  <a:cs typeface="Times New Roman" panose="02020603050405020304" pitchFamily="18" charset="0"/>
                </a:rPr>
                <a:t>Background</a:t>
              </a:r>
            </a:p>
          </p:txBody>
        </p:sp>
      </p:grpSp>
      <p:sp>
        <p:nvSpPr>
          <p:cNvPr id="35" name="文字方塊 34">
            <a:extLst>
              <a:ext uri="{FF2B5EF4-FFF2-40B4-BE49-F238E27FC236}">
                <a16:creationId xmlns:a16="http://schemas.microsoft.com/office/drawing/2014/main" id="{0B795D8B-4F36-493A-BD1E-E2057E12CA07}"/>
              </a:ext>
            </a:extLst>
          </p:cNvPr>
          <p:cNvSpPr txBox="1"/>
          <p:nvPr/>
        </p:nvSpPr>
        <p:spPr>
          <a:xfrm>
            <a:off x="892330" y="3330546"/>
            <a:ext cx="1882247" cy="378565"/>
          </a:xfrm>
          <a:prstGeom prst="rect">
            <a:avLst/>
          </a:prstGeom>
          <a:noFill/>
        </p:spPr>
        <p:txBody>
          <a:bodyPr wrap="none" rtlCol="0">
            <a:spAutoFit/>
          </a:bodyPr>
          <a:lstStyle/>
          <a:p>
            <a:pPr algn="just">
              <a:lnSpc>
                <a:spcPts val="2102"/>
              </a:lnSpc>
            </a:pPr>
            <a:r>
              <a:rPr lang="en-US" altLang="zh-TW" sz="2803" b="1" dirty="0">
                <a:solidFill>
                  <a:srgbClr val="355A30"/>
                </a:solidFill>
                <a:latin typeface="Times New Roman" panose="02020603050405020304" pitchFamily="18" charset="0"/>
                <a:ea typeface="標楷體" panose="03000509000000000000" pitchFamily="65" charset="-120"/>
                <a:cs typeface="Times New Roman" panose="02020603050405020304" pitchFamily="18" charset="0"/>
              </a:rPr>
              <a:t>Motivation</a:t>
            </a:r>
          </a:p>
        </p:txBody>
      </p:sp>
      <p:grpSp>
        <p:nvGrpSpPr>
          <p:cNvPr id="36" name="群組 35">
            <a:extLst>
              <a:ext uri="{FF2B5EF4-FFF2-40B4-BE49-F238E27FC236}">
                <a16:creationId xmlns:a16="http://schemas.microsoft.com/office/drawing/2014/main" id="{749FFA24-99BE-4FF8-B9ED-E4A5E5459D10}"/>
              </a:ext>
            </a:extLst>
          </p:cNvPr>
          <p:cNvGrpSpPr/>
          <p:nvPr/>
        </p:nvGrpSpPr>
        <p:grpSpPr>
          <a:xfrm>
            <a:off x="10770158" y="7754849"/>
            <a:ext cx="2165328" cy="4280865"/>
            <a:chOff x="14144634" y="7318900"/>
            <a:chExt cx="2579350" cy="5308414"/>
          </a:xfrm>
        </p:grpSpPr>
        <p:grpSp>
          <p:nvGrpSpPr>
            <p:cNvPr id="37" name="群組 36">
              <a:extLst>
                <a:ext uri="{FF2B5EF4-FFF2-40B4-BE49-F238E27FC236}">
                  <a16:creationId xmlns:a16="http://schemas.microsoft.com/office/drawing/2014/main" id="{0603E5D4-F74D-4329-A4CD-980104097541}"/>
                </a:ext>
              </a:extLst>
            </p:cNvPr>
            <p:cNvGrpSpPr/>
            <p:nvPr/>
          </p:nvGrpSpPr>
          <p:grpSpPr>
            <a:xfrm>
              <a:off x="14144634" y="7318900"/>
              <a:ext cx="2296980" cy="4941036"/>
              <a:chOff x="13875762" y="10757494"/>
              <a:chExt cx="2296980" cy="4941036"/>
            </a:xfrm>
          </p:grpSpPr>
          <p:pic>
            <p:nvPicPr>
              <p:cNvPr id="41" name="圖片 40">
                <a:extLst>
                  <a:ext uri="{FF2B5EF4-FFF2-40B4-BE49-F238E27FC236}">
                    <a16:creationId xmlns:a16="http://schemas.microsoft.com/office/drawing/2014/main" id="{D8769726-3CA9-46C9-8AF1-233C1C7A4D74}"/>
                  </a:ext>
                </a:extLst>
              </p:cNvPr>
              <p:cNvPicPr>
                <a:picLocks noChangeAspect="1"/>
              </p:cNvPicPr>
              <p:nvPr/>
            </p:nvPicPr>
            <p:blipFill rotWithShape="1">
              <a:blip r:embed="rId4">
                <a:extLst>
                  <a:ext uri="{28A0092B-C50C-407E-A947-70E740481C1C}">
                    <a14:useLocalDpi xmlns:a14="http://schemas.microsoft.com/office/drawing/2010/main" val="0"/>
                  </a:ext>
                </a:extLst>
              </a:blip>
              <a:srcRect l="12501" t="24836" r="12499" b="19385"/>
              <a:stretch/>
            </p:blipFill>
            <p:spPr>
              <a:xfrm>
                <a:off x="13942652" y="10757494"/>
                <a:ext cx="2230090" cy="898970"/>
              </a:xfrm>
              <a:prstGeom prst="rect">
                <a:avLst/>
              </a:prstGeom>
            </p:spPr>
          </p:pic>
          <p:pic>
            <p:nvPicPr>
              <p:cNvPr id="42" name="圖片 41">
                <a:extLst>
                  <a:ext uri="{FF2B5EF4-FFF2-40B4-BE49-F238E27FC236}">
                    <a16:creationId xmlns:a16="http://schemas.microsoft.com/office/drawing/2014/main" id="{BC860288-AADE-4416-8E07-D28449305A90}"/>
                  </a:ext>
                </a:extLst>
              </p:cNvPr>
              <p:cNvPicPr>
                <a:picLocks noChangeAspect="1"/>
              </p:cNvPicPr>
              <p:nvPr/>
            </p:nvPicPr>
            <p:blipFill rotWithShape="1">
              <a:blip r:embed="rId5">
                <a:extLst>
                  <a:ext uri="{28A0092B-C50C-407E-A947-70E740481C1C}">
                    <a14:useLocalDpi xmlns:a14="http://schemas.microsoft.com/office/drawing/2010/main" val="0"/>
                  </a:ext>
                </a:extLst>
              </a:blip>
              <a:srcRect t="14547" b="11325"/>
              <a:stretch/>
            </p:blipFill>
            <p:spPr>
              <a:xfrm>
                <a:off x="13942652" y="11725954"/>
                <a:ext cx="2230090" cy="898970"/>
              </a:xfrm>
              <a:prstGeom prst="rect">
                <a:avLst/>
              </a:prstGeom>
            </p:spPr>
          </p:pic>
          <p:pic>
            <p:nvPicPr>
              <p:cNvPr id="43" name="圖片 42">
                <a:extLst>
                  <a:ext uri="{FF2B5EF4-FFF2-40B4-BE49-F238E27FC236}">
                    <a16:creationId xmlns:a16="http://schemas.microsoft.com/office/drawing/2014/main" id="{DC4E2382-A44F-4722-B1AA-2C1C508C883F}"/>
                  </a:ext>
                </a:extLst>
              </p:cNvPr>
              <p:cNvPicPr>
                <a:picLocks noChangeAspect="1"/>
              </p:cNvPicPr>
              <p:nvPr/>
            </p:nvPicPr>
            <p:blipFill rotWithShape="1">
              <a:blip r:embed="rId6">
                <a:extLst>
                  <a:ext uri="{28A0092B-C50C-407E-A947-70E740481C1C}">
                    <a14:useLocalDpi xmlns:a14="http://schemas.microsoft.com/office/drawing/2010/main" val="0"/>
                  </a:ext>
                </a:extLst>
              </a:blip>
              <a:srcRect l="3209" t="15120" r="1336" b="16175"/>
              <a:stretch/>
            </p:blipFill>
            <p:spPr>
              <a:xfrm>
                <a:off x="13942652" y="12702103"/>
                <a:ext cx="2230090" cy="898972"/>
              </a:xfrm>
              <a:prstGeom prst="rect">
                <a:avLst/>
              </a:prstGeom>
            </p:spPr>
          </p:pic>
          <p:pic>
            <p:nvPicPr>
              <p:cNvPr id="44" name="圖片 43">
                <a:extLst>
                  <a:ext uri="{FF2B5EF4-FFF2-40B4-BE49-F238E27FC236}">
                    <a16:creationId xmlns:a16="http://schemas.microsoft.com/office/drawing/2014/main" id="{04B2AF3F-10A9-4245-878C-AD98A04F3FC9}"/>
                  </a:ext>
                </a:extLst>
              </p:cNvPr>
              <p:cNvPicPr>
                <a:picLocks noChangeAspect="1"/>
              </p:cNvPicPr>
              <p:nvPr/>
            </p:nvPicPr>
            <p:blipFill rotWithShape="1">
              <a:blip r:embed="rId7">
                <a:extLst>
                  <a:ext uri="{28A0092B-C50C-407E-A947-70E740481C1C}">
                    <a14:useLocalDpi xmlns:a14="http://schemas.microsoft.com/office/drawing/2010/main" val="0"/>
                  </a:ext>
                </a:extLst>
              </a:blip>
              <a:srcRect l="2278" t="16296" r="5074" b="15000"/>
              <a:stretch/>
            </p:blipFill>
            <p:spPr>
              <a:xfrm>
                <a:off x="13942652" y="13670564"/>
                <a:ext cx="2230090" cy="898970"/>
              </a:xfrm>
              <a:prstGeom prst="rect">
                <a:avLst/>
              </a:prstGeom>
            </p:spPr>
          </p:pic>
          <p:pic>
            <p:nvPicPr>
              <p:cNvPr id="45" name="圖片 44">
                <a:extLst>
                  <a:ext uri="{FF2B5EF4-FFF2-40B4-BE49-F238E27FC236}">
                    <a16:creationId xmlns:a16="http://schemas.microsoft.com/office/drawing/2014/main" id="{87A78520-1B57-411E-891F-498EB85305CD}"/>
                  </a:ext>
                </a:extLst>
              </p:cNvPr>
              <p:cNvPicPr>
                <a:picLocks noChangeAspect="1"/>
              </p:cNvPicPr>
              <p:nvPr/>
            </p:nvPicPr>
            <p:blipFill rotWithShape="1">
              <a:blip r:embed="rId8">
                <a:extLst>
                  <a:ext uri="{28A0092B-C50C-407E-A947-70E740481C1C}">
                    <a14:useLocalDpi xmlns:a14="http://schemas.microsoft.com/office/drawing/2010/main" val="0"/>
                  </a:ext>
                </a:extLst>
              </a:blip>
              <a:srcRect l="8859" t="15346" r="5427" b="23419"/>
              <a:stretch/>
            </p:blipFill>
            <p:spPr>
              <a:xfrm>
                <a:off x="13942652" y="14642861"/>
                <a:ext cx="2230090" cy="898972"/>
              </a:xfrm>
              <a:prstGeom prst="rect">
                <a:avLst/>
              </a:prstGeom>
            </p:spPr>
          </p:pic>
          <p:sp>
            <p:nvSpPr>
              <p:cNvPr id="46" name="文字方塊 45">
                <a:extLst>
                  <a:ext uri="{FF2B5EF4-FFF2-40B4-BE49-F238E27FC236}">
                    <a16:creationId xmlns:a16="http://schemas.microsoft.com/office/drawing/2014/main" id="{62544D67-1C5B-4458-9B15-0CD22B8B07AB}"/>
                  </a:ext>
                </a:extLst>
              </p:cNvPr>
              <p:cNvSpPr txBox="1"/>
              <p:nvPr/>
            </p:nvSpPr>
            <p:spPr>
              <a:xfrm>
                <a:off x="13875762" y="11359508"/>
                <a:ext cx="1825815" cy="439635"/>
              </a:xfrm>
              <a:prstGeom prst="rect">
                <a:avLst/>
              </a:prstGeom>
              <a:noFill/>
            </p:spPr>
            <p:txBody>
              <a:bodyPr wrap="square" rtlCol="0">
                <a:spAutoFit/>
              </a:bodyPr>
              <a:lstStyle/>
              <a:p>
                <a:r>
                  <a:rPr lang="en-US" altLang="zh-TW" sz="1402" dirty="0">
                    <a:solidFill>
                      <a:schemeClr val="accent4"/>
                    </a:solidFill>
                    <a:latin typeface="Times New Roman" panose="02020603050405020304" pitchFamily="18" charset="0"/>
                    <a:cs typeface="Times New Roman" panose="02020603050405020304" pitchFamily="18" charset="0"/>
                  </a:rPr>
                  <a:t>Time = 0 s</a:t>
                </a:r>
                <a:endParaRPr lang="zh-TW" altLang="en-US" sz="1402" dirty="0">
                  <a:solidFill>
                    <a:schemeClr val="accent4"/>
                  </a:solidFill>
                  <a:latin typeface="Times New Roman" panose="02020603050405020304" pitchFamily="18" charset="0"/>
                  <a:cs typeface="Times New Roman" panose="02020603050405020304" pitchFamily="18" charset="0"/>
                </a:endParaRPr>
              </a:p>
            </p:txBody>
          </p:sp>
          <p:sp>
            <p:nvSpPr>
              <p:cNvPr id="47" name="文字方塊 46">
                <a:extLst>
                  <a:ext uri="{FF2B5EF4-FFF2-40B4-BE49-F238E27FC236}">
                    <a16:creationId xmlns:a16="http://schemas.microsoft.com/office/drawing/2014/main" id="{FF1445E8-1556-46FE-BACE-AB7225C7AEE4}"/>
                  </a:ext>
                </a:extLst>
              </p:cNvPr>
              <p:cNvSpPr txBox="1"/>
              <p:nvPr/>
            </p:nvSpPr>
            <p:spPr>
              <a:xfrm>
                <a:off x="13878469" y="12342715"/>
                <a:ext cx="1214090" cy="439635"/>
              </a:xfrm>
              <a:prstGeom prst="rect">
                <a:avLst/>
              </a:prstGeom>
              <a:noFill/>
            </p:spPr>
            <p:txBody>
              <a:bodyPr wrap="square" rtlCol="0">
                <a:spAutoFit/>
              </a:bodyPr>
              <a:lstStyle/>
              <a:p>
                <a:r>
                  <a:rPr lang="en-US" altLang="zh-TW" sz="1402" dirty="0">
                    <a:solidFill>
                      <a:schemeClr val="accent4"/>
                    </a:solidFill>
                    <a:latin typeface="Times New Roman" panose="02020603050405020304" pitchFamily="18" charset="0"/>
                    <a:cs typeface="Times New Roman" panose="02020603050405020304" pitchFamily="18" charset="0"/>
                  </a:rPr>
                  <a:t>200 s</a:t>
                </a:r>
                <a:endParaRPr lang="zh-TW" altLang="en-US" sz="1402" dirty="0">
                  <a:solidFill>
                    <a:schemeClr val="accent4"/>
                  </a:solidFill>
                  <a:latin typeface="Times New Roman" panose="02020603050405020304" pitchFamily="18" charset="0"/>
                  <a:cs typeface="Times New Roman" panose="02020603050405020304" pitchFamily="18" charset="0"/>
                </a:endParaRPr>
              </a:p>
            </p:txBody>
          </p:sp>
          <p:sp>
            <p:nvSpPr>
              <p:cNvPr id="48" name="文字方塊 47">
                <a:extLst>
                  <a:ext uri="{FF2B5EF4-FFF2-40B4-BE49-F238E27FC236}">
                    <a16:creationId xmlns:a16="http://schemas.microsoft.com/office/drawing/2014/main" id="{C32D7D8C-9C80-4602-B6E5-8332F4D41C42}"/>
                  </a:ext>
                </a:extLst>
              </p:cNvPr>
              <p:cNvSpPr txBox="1"/>
              <p:nvPr/>
            </p:nvSpPr>
            <p:spPr>
              <a:xfrm>
                <a:off x="13876297" y="14280507"/>
                <a:ext cx="1068673" cy="439635"/>
              </a:xfrm>
              <a:prstGeom prst="rect">
                <a:avLst/>
              </a:prstGeom>
              <a:noFill/>
            </p:spPr>
            <p:txBody>
              <a:bodyPr wrap="square" rtlCol="0">
                <a:spAutoFit/>
              </a:bodyPr>
              <a:lstStyle/>
              <a:p>
                <a:r>
                  <a:rPr lang="en-US" altLang="zh-TW" sz="1402" dirty="0">
                    <a:solidFill>
                      <a:schemeClr val="accent4"/>
                    </a:solidFill>
                    <a:latin typeface="Times New Roman" panose="02020603050405020304" pitchFamily="18" charset="0"/>
                    <a:cs typeface="Times New Roman" panose="02020603050405020304" pitchFamily="18" charset="0"/>
                  </a:rPr>
                  <a:t>800 s</a:t>
                </a:r>
                <a:endParaRPr lang="zh-TW" altLang="en-US" sz="1402" dirty="0">
                  <a:solidFill>
                    <a:schemeClr val="accent4"/>
                  </a:solidFill>
                  <a:latin typeface="Times New Roman" panose="02020603050405020304" pitchFamily="18" charset="0"/>
                  <a:cs typeface="Times New Roman" panose="02020603050405020304" pitchFamily="18" charset="0"/>
                </a:endParaRPr>
              </a:p>
            </p:txBody>
          </p:sp>
          <p:sp>
            <p:nvSpPr>
              <p:cNvPr id="49" name="文字方塊 48">
                <a:extLst>
                  <a:ext uri="{FF2B5EF4-FFF2-40B4-BE49-F238E27FC236}">
                    <a16:creationId xmlns:a16="http://schemas.microsoft.com/office/drawing/2014/main" id="{3618F5B6-9FA5-4D74-8AF9-B3ABB077A985}"/>
                  </a:ext>
                </a:extLst>
              </p:cNvPr>
              <p:cNvSpPr txBox="1"/>
              <p:nvPr/>
            </p:nvSpPr>
            <p:spPr>
              <a:xfrm>
                <a:off x="13878469" y="13308512"/>
                <a:ext cx="1261474" cy="439635"/>
              </a:xfrm>
              <a:prstGeom prst="rect">
                <a:avLst/>
              </a:prstGeom>
              <a:noFill/>
            </p:spPr>
            <p:txBody>
              <a:bodyPr wrap="square" rtlCol="0">
                <a:spAutoFit/>
              </a:bodyPr>
              <a:lstStyle/>
              <a:p>
                <a:r>
                  <a:rPr lang="en-US" altLang="zh-TW" sz="1402" dirty="0">
                    <a:solidFill>
                      <a:schemeClr val="accent4"/>
                    </a:solidFill>
                    <a:latin typeface="Times New Roman" panose="02020603050405020304" pitchFamily="18" charset="0"/>
                    <a:cs typeface="Times New Roman" panose="02020603050405020304" pitchFamily="18" charset="0"/>
                  </a:rPr>
                  <a:t>400 s</a:t>
                </a:r>
                <a:endParaRPr lang="zh-TW" altLang="en-US" sz="1402" dirty="0">
                  <a:solidFill>
                    <a:schemeClr val="accent4"/>
                  </a:solidFill>
                  <a:latin typeface="Times New Roman" panose="02020603050405020304" pitchFamily="18" charset="0"/>
                  <a:cs typeface="Times New Roman" panose="02020603050405020304" pitchFamily="18" charset="0"/>
                </a:endParaRPr>
              </a:p>
            </p:txBody>
          </p:sp>
          <p:sp>
            <p:nvSpPr>
              <p:cNvPr id="50" name="文字方塊 49">
                <a:extLst>
                  <a:ext uri="{FF2B5EF4-FFF2-40B4-BE49-F238E27FC236}">
                    <a16:creationId xmlns:a16="http://schemas.microsoft.com/office/drawing/2014/main" id="{C0850F60-0E85-4FC6-99D2-DACF3854A95C}"/>
                  </a:ext>
                </a:extLst>
              </p:cNvPr>
              <p:cNvSpPr txBox="1"/>
              <p:nvPr/>
            </p:nvSpPr>
            <p:spPr>
              <a:xfrm>
                <a:off x="13878469" y="15258895"/>
                <a:ext cx="1487629" cy="439635"/>
              </a:xfrm>
              <a:prstGeom prst="rect">
                <a:avLst/>
              </a:prstGeom>
              <a:noFill/>
            </p:spPr>
            <p:txBody>
              <a:bodyPr wrap="square" rtlCol="0">
                <a:spAutoFit/>
              </a:bodyPr>
              <a:lstStyle/>
              <a:p>
                <a:r>
                  <a:rPr lang="en-US" altLang="zh-TW" sz="1402" dirty="0">
                    <a:solidFill>
                      <a:schemeClr val="accent4"/>
                    </a:solidFill>
                    <a:latin typeface="Times New Roman" panose="02020603050405020304" pitchFamily="18" charset="0"/>
                    <a:cs typeface="Times New Roman" panose="02020603050405020304" pitchFamily="18" charset="0"/>
                  </a:rPr>
                  <a:t>1600 s</a:t>
                </a:r>
                <a:endParaRPr lang="zh-TW" altLang="en-US" sz="1402" dirty="0">
                  <a:solidFill>
                    <a:schemeClr val="accent4"/>
                  </a:solidFill>
                  <a:latin typeface="Times New Roman" panose="02020603050405020304" pitchFamily="18" charset="0"/>
                  <a:cs typeface="Times New Roman" panose="02020603050405020304" pitchFamily="18" charset="0"/>
                </a:endParaRPr>
              </a:p>
            </p:txBody>
          </p:sp>
        </p:grpSp>
        <p:grpSp>
          <p:nvGrpSpPr>
            <p:cNvPr id="38" name="群組 37">
              <a:extLst>
                <a:ext uri="{FF2B5EF4-FFF2-40B4-BE49-F238E27FC236}">
                  <a16:creationId xmlns:a16="http://schemas.microsoft.com/office/drawing/2014/main" id="{122E16E7-E841-4649-9F8D-87FC081DA778}"/>
                </a:ext>
              </a:extLst>
            </p:cNvPr>
            <p:cNvGrpSpPr/>
            <p:nvPr/>
          </p:nvGrpSpPr>
          <p:grpSpPr>
            <a:xfrm>
              <a:off x="15934381" y="12187680"/>
              <a:ext cx="789603" cy="439634"/>
              <a:chOff x="15934381" y="11868364"/>
              <a:chExt cx="789603" cy="439634"/>
            </a:xfrm>
          </p:grpSpPr>
          <p:cxnSp>
            <p:nvCxnSpPr>
              <p:cNvPr id="39" name="直線接點 38">
                <a:extLst>
                  <a:ext uri="{FF2B5EF4-FFF2-40B4-BE49-F238E27FC236}">
                    <a16:creationId xmlns:a16="http://schemas.microsoft.com/office/drawing/2014/main" id="{0BAF82B8-3180-4C43-880B-D80E19A4BAB0}"/>
                  </a:ext>
                </a:extLst>
              </p:cNvPr>
              <p:cNvCxnSpPr>
                <a:cxnSpLocks/>
              </p:cNvCxnSpPr>
              <p:nvPr/>
            </p:nvCxnSpPr>
            <p:spPr>
              <a:xfrm rot="5400000">
                <a:off x="16295876" y="11791796"/>
                <a:ext cx="0" cy="24063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文字方塊 39">
                <a:extLst>
                  <a:ext uri="{FF2B5EF4-FFF2-40B4-BE49-F238E27FC236}">
                    <a16:creationId xmlns:a16="http://schemas.microsoft.com/office/drawing/2014/main" id="{4F31387D-05B4-4FBB-95BD-D7B61AA5A0A5}"/>
                  </a:ext>
                </a:extLst>
              </p:cNvPr>
              <p:cNvSpPr txBox="1"/>
              <p:nvPr/>
            </p:nvSpPr>
            <p:spPr>
              <a:xfrm>
                <a:off x="15934381" y="11868364"/>
                <a:ext cx="789603" cy="439634"/>
              </a:xfrm>
              <a:prstGeom prst="rect">
                <a:avLst/>
              </a:prstGeom>
              <a:noFill/>
            </p:spPr>
            <p:txBody>
              <a:bodyPr wrap="none" rtlCol="0">
                <a:spAutoFit/>
              </a:bodyPr>
              <a:lstStyle/>
              <a:p>
                <a:r>
                  <a:rPr lang="en-US" altLang="zh-TW" sz="1402" dirty="0">
                    <a:latin typeface="Times New Roman" panose="02020603050405020304" pitchFamily="18" charset="0"/>
                    <a:cs typeface="Times New Roman" panose="02020603050405020304" pitchFamily="18" charset="0"/>
                  </a:rPr>
                  <a:t>1mm</a:t>
                </a:r>
                <a:endParaRPr lang="zh-TW" altLang="en-US" sz="1402" dirty="0">
                  <a:latin typeface="Times New Roman" panose="02020603050405020304" pitchFamily="18" charset="0"/>
                  <a:cs typeface="Times New Roman" panose="02020603050405020304" pitchFamily="18" charset="0"/>
                </a:endParaRPr>
              </a:p>
            </p:txBody>
          </p:sp>
        </p:grpSp>
      </p:grpSp>
      <mc:AlternateContent xmlns:mc="http://schemas.openxmlformats.org/markup-compatibility/2006">
        <mc:Choice xmlns:a14="http://schemas.microsoft.com/office/drawing/2010/main" Requires="a14">
          <p:sp>
            <p:nvSpPr>
              <p:cNvPr id="51" name="文字方塊 50">
                <a:extLst>
                  <a:ext uri="{FF2B5EF4-FFF2-40B4-BE49-F238E27FC236}">
                    <a16:creationId xmlns:a16="http://schemas.microsoft.com/office/drawing/2014/main" id="{E62A4C3E-D756-4C0B-B228-E455C6233EA2}"/>
                  </a:ext>
                </a:extLst>
              </p:cNvPr>
              <p:cNvSpPr txBox="1"/>
              <p:nvPr/>
            </p:nvSpPr>
            <p:spPr>
              <a:xfrm>
                <a:off x="12879566" y="9260261"/>
                <a:ext cx="7770012" cy="2899961"/>
              </a:xfrm>
              <a:prstGeom prst="rect">
                <a:avLst/>
              </a:prstGeom>
              <a:noFill/>
            </p:spPr>
            <p:txBody>
              <a:bodyPr wrap="square" rtlCol="0">
                <a:spAutoFit/>
              </a:bodyPr>
              <a:lstStyle/>
              <a:p>
                <a:pPr algn="just"/>
                <a:r>
                  <a:rPr lang="en-US" altLang="zh-TW" sz="2000" b="1" dirty="0">
                    <a:latin typeface="Times New Roman" panose="02020603050405020304" pitchFamily="18" charset="0"/>
                    <a:ea typeface="標楷體" panose="03000509000000000000" pitchFamily="65" charset="-120"/>
                    <a:cs typeface="Times New Roman" panose="02020603050405020304" pitchFamily="18" charset="0"/>
                  </a:rPr>
                  <a:t>(b) </a:t>
                </a: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The series of sideview images of the coffee drop for substrate Temp. = 50</a:t>
                </a:r>
                <a:r>
                  <a:rPr lang="en-US" altLang="zh-TW" sz="2000" baseline="30000" dirty="0">
                    <a:solidFill>
                      <a:prstClr val="black"/>
                    </a:solidFill>
                    <a:latin typeface="Times New Roman" panose="02020603050405020304" pitchFamily="18" charset="0"/>
                    <a:cs typeface="Times New Roman" panose="02020603050405020304" pitchFamily="18" charset="0"/>
                  </a:rPr>
                  <a:t> </a:t>
                </a:r>
                <a:r>
                  <a:rPr lang="en-US" altLang="zh-TW" sz="2000" baseline="30000" dirty="0" err="1">
                    <a:solidFill>
                      <a:prstClr val="black"/>
                    </a:solidFill>
                    <a:latin typeface="Times New Roman" panose="02020603050405020304" pitchFamily="18" charset="0"/>
                    <a:cs typeface="Times New Roman" panose="02020603050405020304" pitchFamily="18" charset="0"/>
                  </a:rPr>
                  <a:t>o</a:t>
                </a:r>
                <a:r>
                  <a:rPr lang="en-US" altLang="zh-TW" sz="2000" dirty="0" err="1">
                    <a:solidFill>
                      <a:prstClr val="black"/>
                    </a:solidFill>
                    <a:latin typeface="Times New Roman" panose="02020603050405020304" pitchFamily="18" charset="0"/>
                    <a:cs typeface="Times New Roman" panose="02020603050405020304" pitchFamily="18" charset="0"/>
                  </a:rPr>
                  <a:t>C</a:t>
                </a:r>
                <a:r>
                  <a:rPr lang="en-US" altLang="zh-TW" sz="2000" dirty="0" err="1">
                    <a:latin typeface="Times New Roman" panose="02020603050405020304" pitchFamily="18" charset="0"/>
                    <a:ea typeface="標楷體" panose="03000509000000000000" pitchFamily="65" charset="-120"/>
                    <a:cs typeface="Times New Roman" panose="02020603050405020304" pitchFamily="18" charset="0"/>
                  </a:rPr>
                  <a:t>.</a:t>
                </a: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 It is served for estimating the surface area of the drop as a function of r. It also evidences that the contact line is pinned before the drop dries to a thin film (~ 800 s). </a:t>
                </a:r>
              </a:p>
              <a:p>
                <a:pPr algn="just"/>
                <a:r>
                  <a:rPr lang="en-US" altLang="zh-TW" sz="2000" b="1" dirty="0">
                    <a:latin typeface="Times New Roman" panose="02020603050405020304" pitchFamily="18" charset="0"/>
                    <a:ea typeface="標楷體" panose="03000509000000000000" pitchFamily="65" charset="-120"/>
                    <a:cs typeface="Times New Roman" panose="02020603050405020304" pitchFamily="18" charset="0"/>
                  </a:rPr>
                  <a:t>(c) </a:t>
                </a: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The corresponding drop height at different moments. </a:t>
                </a:r>
              </a:p>
              <a:p>
                <a:r>
                  <a:rPr lang="en-US" altLang="zh-TW" sz="2000" b="1" dirty="0">
                    <a:latin typeface="Times New Roman" panose="02020603050405020304" pitchFamily="18" charset="0"/>
                    <a:ea typeface="標楷體" panose="03000509000000000000" pitchFamily="65" charset="-120"/>
                    <a:cs typeface="Times New Roman" panose="02020603050405020304" pitchFamily="18" charset="0"/>
                  </a:rPr>
                  <a:t>(d) </a:t>
                </a: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The normalized surface area (</a:t>
                </a:r>
                <a14:m>
                  <m:oMath xmlns:m="http://schemas.openxmlformats.org/officeDocument/2006/math">
                    <m:r>
                      <a:rPr lang="en-US" altLang="zh-TW" sz="2000" i="1">
                        <a:latin typeface="Cambria Math" panose="02040503050406030204" pitchFamily="18" charset="0"/>
                        <a:ea typeface="標楷體" panose="03000509000000000000" pitchFamily="65" charset="-120"/>
                        <a:cs typeface="Arial" panose="020B0604020202020204" pitchFamily="34" charset="0"/>
                      </a:rPr>
                      <m:t>2</m:t>
                    </m:r>
                    <m:r>
                      <a:rPr lang="zh-TW" altLang="en-US" sz="2000" i="1">
                        <a:latin typeface="Cambria Math" panose="02040503050406030204" pitchFamily="18" charset="0"/>
                        <a:ea typeface="標楷體" panose="03000509000000000000" pitchFamily="65" charset="-120"/>
                        <a:cs typeface="Arial" panose="020B0604020202020204" pitchFamily="34" charset="0"/>
                      </a:rPr>
                      <m:t>𝜋</m:t>
                    </m:r>
                    <m:r>
                      <a:rPr lang="en-US" altLang="zh-TW" sz="2000" i="1">
                        <a:latin typeface="Cambria Math" panose="02040503050406030204" pitchFamily="18" charset="0"/>
                        <a:ea typeface="標楷體" panose="03000509000000000000" pitchFamily="65" charset="-120"/>
                        <a:cs typeface="Arial" panose="020B0604020202020204" pitchFamily="34" charset="0"/>
                      </a:rPr>
                      <m:t>𝑟𝑑𝑠</m:t>
                    </m:r>
                    <m:r>
                      <a:rPr lang="en-US" altLang="zh-TW" sz="2000" i="1">
                        <a:latin typeface="Cambria Math" panose="02040503050406030204" pitchFamily="18" charset="0"/>
                        <a:ea typeface="標楷體" panose="03000509000000000000" pitchFamily="65" charset="-120"/>
                        <a:cs typeface="Arial" panose="020B0604020202020204" pitchFamily="34" charset="0"/>
                      </a:rPr>
                      <m:t>/2</m:t>
                    </m:r>
                    <m:r>
                      <a:rPr lang="zh-TW" altLang="en-US" sz="2000" i="1">
                        <a:latin typeface="Cambria Math" panose="02040503050406030204" pitchFamily="18" charset="0"/>
                        <a:ea typeface="標楷體" panose="03000509000000000000" pitchFamily="65" charset="-120"/>
                        <a:cs typeface="Arial" panose="020B0604020202020204" pitchFamily="34" charset="0"/>
                      </a:rPr>
                      <m:t>𝜋</m:t>
                    </m:r>
                    <m:r>
                      <a:rPr lang="en-US" altLang="zh-TW" sz="2000" i="1">
                        <a:latin typeface="Cambria Math" panose="02040503050406030204" pitchFamily="18" charset="0"/>
                        <a:ea typeface="標楷體" panose="03000509000000000000" pitchFamily="65" charset="-120"/>
                        <a:cs typeface="Arial" panose="020B0604020202020204" pitchFamily="34" charset="0"/>
                      </a:rPr>
                      <m:t>𝑟𝑑𝑟</m:t>
                    </m:r>
                    <m:r>
                      <a:rPr lang="en-US" altLang="zh-TW" sz="2000" i="1">
                        <a:latin typeface="Cambria Math" panose="02040503050406030204" pitchFamily="18" charset="0"/>
                        <a:ea typeface="標楷體" panose="03000509000000000000" pitchFamily="65" charset="-120"/>
                        <a:cs typeface="Arial" panose="020B0604020202020204" pitchFamily="34" charset="0"/>
                      </a:rPr>
                      <m:t>=</m:t>
                    </m:r>
                    <m:rad>
                      <m:radPr>
                        <m:degHide m:val="on"/>
                        <m:ctrlPr>
                          <a:rPr lang="en-US" altLang="zh-TW" sz="2000" i="1">
                            <a:latin typeface="Cambria Math" panose="02040503050406030204" pitchFamily="18" charset="0"/>
                            <a:ea typeface="標楷體" panose="03000509000000000000" pitchFamily="65" charset="-120"/>
                            <a:cs typeface="Arial" panose="020B0604020202020204" pitchFamily="34" charset="0"/>
                          </a:rPr>
                        </m:ctrlPr>
                      </m:radPr>
                      <m:deg/>
                      <m:e>
                        <m:r>
                          <a:rPr lang="en-US" altLang="zh-TW" sz="2000" i="1">
                            <a:latin typeface="Cambria Math" panose="02040503050406030204" pitchFamily="18" charset="0"/>
                            <a:ea typeface="標楷體" panose="03000509000000000000" pitchFamily="65" charset="-120"/>
                            <a:cs typeface="Arial" panose="020B0604020202020204" pitchFamily="34" charset="0"/>
                          </a:rPr>
                          <m:t>𝑑</m:t>
                        </m:r>
                        <m:sSup>
                          <m:sSupPr>
                            <m:ctrlPr>
                              <a:rPr lang="en-US" altLang="zh-TW" sz="2000" i="1">
                                <a:latin typeface="Cambria Math" panose="02040503050406030204" pitchFamily="18" charset="0"/>
                                <a:ea typeface="標楷體" panose="03000509000000000000" pitchFamily="65" charset="-120"/>
                                <a:cs typeface="Arial" panose="020B0604020202020204" pitchFamily="34" charset="0"/>
                              </a:rPr>
                            </m:ctrlPr>
                          </m:sSupPr>
                          <m:e>
                            <m:r>
                              <a:rPr lang="en-US" altLang="zh-TW" sz="2000" i="1">
                                <a:latin typeface="Cambria Math" panose="02040503050406030204" pitchFamily="18" charset="0"/>
                                <a:ea typeface="標楷體" panose="03000509000000000000" pitchFamily="65" charset="-120"/>
                                <a:cs typeface="Arial" panose="020B0604020202020204" pitchFamily="34" charset="0"/>
                              </a:rPr>
                              <m:t>𝑟</m:t>
                            </m:r>
                          </m:e>
                          <m:sup>
                            <m:r>
                              <a:rPr lang="en-US" altLang="zh-TW" sz="2000" i="1">
                                <a:latin typeface="Cambria Math" panose="02040503050406030204" pitchFamily="18" charset="0"/>
                                <a:ea typeface="標楷體" panose="03000509000000000000" pitchFamily="65" charset="-120"/>
                                <a:cs typeface="Arial" panose="020B0604020202020204" pitchFamily="34" charset="0"/>
                              </a:rPr>
                              <m:t>2</m:t>
                            </m:r>
                          </m:sup>
                        </m:sSup>
                        <m:r>
                          <a:rPr lang="en-US" altLang="zh-TW" sz="2000" i="1">
                            <a:latin typeface="Cambria Math" panose="02040503050406030204" pitchFamily="18" charset="0"/>
                            <a:ea typeface="標楷體" panose="03000509000000000000" pitchFamily="65" charset="-120"/>
                            <a:cs typeface="Arial" panose="020B0604020202020204" pitchFamily="34" charset="0"/>
                          </a:rPr>
                          <m:t>+</m:t>
                        </m:r>
                        <m:r>
                          <a:rPr lang="en-US" altLang="zh-TW" sz="2000" i="1">
                            <a:latin typeface="Cambria Math" panose="02040503050406030204" pitchFamily="18" charset="0"/>
                            <a:ea typeface="標楷體" panose="03000509000000000000" pitchFamily="65" charset="-120"/>
                            <a:cs typeface="Arial" panose="020B0604020202020204" pitchFamily="34" charset="0"/>
                          </a:rPr>
                          <m:t>𝑑</m:t>
                        </m:r>
                        <m:sSup>
                          <m:sSupPr>
                            <m:ctrlPr>
                              <a:rPr lang="en-US" altLang="zh-TW" sz="2000" i="1">
                                <a:latin typeface="Cambria Math" panose="02040503050406030204" pitchFamily="18" charset="0"/>
                                <a:ea typeface="標楷體" panose="03000509000000000000" pitchFamily="65" charset="-120"/>
                                <a:cs typeface="Arial" panose="020B0604020202020204" pitchFamily="34" charset="0"/>
                              </a:rPr>
                            </m:ctrlPr>
                          </m:sSupPr>
                          <m:e>
                            <m:r>
                              <a:rPr lang="en-US" altLang="zh-TW" sz="2000" i="1">
                                <a:latin typeface="Cambria Math" panose="02040503050406030204" pitchFamily="18" charset="0"/>
                                <a:ea typeface="標楷體" panose="03000509000000000000" pitchFamily="65" charset="-120"/>
                                <a:cs typeface="Arial" panose="020B0604020202020204" pitchFamily="34" charset="0"/>
                              </a:rPr>
                              <m:t>h</m:t>
                            </m:r>
                          </m:e>
                          <m:sup>
                            <m:r>
                              <a:rPr lang="en-US" altLang="zh-TW" sz="2000" i="1">
                                <a:latin typeface="Cambria Math" panose="02040503050406030204" pitchFamily="18" charset="0"/>
                                <a:ea typeface="標楷體" panose="03000509000000000000" pitchFamily="65" charset="-120"/>
                                <a:cs typeface="Arial" panose="020B0604020202020204" pitchFamily="34" charset="0"/>
                              </a:rPr>
                              <m:t>2</m:t>
                            </m:r>
                          </m:sup>
                        </m:sSup>
                      </m:e>
                    </m:rad>
                    <m:r>
                      <a:rPr lang="en-US" altLang="zh-TW" sz="2000" i="1">
                        <a:latin typeface="Cambria Math" panose="02040503050406030204" pitchFamily="18" charset="0"/>
                        <a:ea typeface="標楷體" panose="03000509000000000000" pitchFamily="65" charset="-120"/>
                        <a:cs typeface="Arial" panose="020B0604020202020204" pitchFamily="34" charset="0"/>
                      </a:rPr>
                      <m:t>/</m:t>
                    </m:r>
                    <m:r>
                      <a:rPr lang="en-US" altLang="zh-TW" sz="2000" i="1">
                        <a:latin typeface="Cambria Math" panose="02040503050406030204" pitchFamily="18" charset="0"/>
                        <a:ea typeface="標楷體" panose="03000509000000000000" pitchFamily="65" charset="-120"/>
                        <a:cs typeface="Arial" panose="020B0604020202020204" pitchFamily="34" charset="0"/>
                      </a:rPr>
                      <m:t>𝑑𝑟</m:t>
                    </m:r>
                  </m:oMath>
                </a14:m>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 or evaporation flux (J) per unit project area. The higher evaporation flux at the outer region and the pinned contact line implies that there must be a outward flow to maintain the contact line at fixed r.</a:t>
                </a:r>
              </a:p>
            </p:txBody>
          </p:sp>
        </mc:Choice>
        <mc:Fallback>
          <p:sp>
            <p:nvSpPr>
              <p:cNvPr id="51" name="文字方塊 50">
                <a:extLst>
                  <a:ext uri="{FF2B5EF4-FFF2-40B4-BE49-F238E27FC236}">
                    <a16:creationId xmlns:a16="http://schemas.microsoft.com/office/drawing/2014/main" id="{E62A4C3E-D756-4C0B-B228-E455C6233EA2}"/>
                  </a:ext>
                </a:extLst>
              </p:cNvPr>
              <p:cNvSpPr txBox="1">
                <a:spLocks noRot="1" noChangeAspect="1" noMove="1" noResize="1" noEditPoints="1" noAdjustHandles="1" noChangeArrowheads="1" noChangeShapeType="1" noTextEdit="1"/>
              </p:cNvSpPr>
              <p:nvPr/>
            </p:nvSpPr>
            <p:spPr>
              <a:xfrm>
                <a:off x="12879566" y="9260261"/>
                <a:ext cx="7770012" cy="2899961"/>
              </a:xfrm>
              <a:prstGeom prst="rect">
                <a:avLst/>
              </a:prstGeom>
              <a:blipFill>
                <a:blip r:embed="rId9"/>
                <a:stretch>
                  <a:fillRect l="-863" t="-1050" r="-863" b="-2731"/>
                </a:stretch>
              </a:blipFill>
            </p:spPr>
            <p:txBody>
              <a:bodyPr/>
              <a:lstStyle/>
              <a:p>
                <a:r>
                  <a:rPr lang="zh-TW" altLang="en-US">
                    <a:noFill/>
                  </a:rPr>
                  <a:t> </a:t>
                </a:r>
              </a:p>
            </p:txBody>
          </p:sp>
        </mc:Fallback>
      </mc:AlternateContent>
      <p:grpSp>
        <p:nvGrpSpPr>
          <p:cNvPr id="52" name="群組 51">
            <a:extLst>
              <a:ext uri="{FF2B5EF4-FFF2-40B4-BE49-F238E27FC236}">
                <a16:creationId xmlns:a16="http://schemas.microsoft.com/office/drawing/2014/main" id="{F89C87CF-B768-4246-81AE-8F01A5EDAD3E}"/>
              </a:ext>
            </a:extLst>
          </p:cNvPr>
          <p:cNvGrpSpPr/>
          <p:nvPr/>
        </p:nvGrpSpPr>
        <p:grpSpPr>
          <a:xfrm>
            <a:off x="12698603" y="7315409"/>
            <a:ext cx="3961469" cy="1979613"/>
            <a:chOff x="16352165" y="10682127"/>
            <a:chExt cx="5398008" cy="2697480"/>
          </a:xfrm>
        </p:grpSpPr>
        <p:pic>
          <p:nvPicPr>
            <p:cNvPr id="53" name="圖片 52">
              <a:extLst>
                <a:ext uri="{FF2B5EF4-FFF2-40B4-BE49-F238E27FC236}">
                  <a16:creationId xmlns:a16="http://schemas.microsoft.com/office/drawing/2014/main" id="{FA0F94AA-F1E2-493C-B6FC-6E455EBDA286}"/>
                </a:ext>
              </a:extLst>
            </p:cNvPr>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6352165" y="10682127"/>
              <a:ext cx="5398008" cy="2697480"/>
            </a:xfrm>
            <a:prstGeom prst="rect">
              <a:avLst/>
            </a:prstGeom>
          </p:spPr>
        </p:pic>
        <p:sp>
          <p:nvSpPr>
            <p:cNvPr id="54" name="文字方塊 53">
              <a:extLst>
                <a:ext uri="{FF2B5EF4-FFF2-40B4-BE49-F238E27FC236}">
                  <a16:creationId xmlns:a16="http://schemas.microsoft.com/office/drawing/2014/main" id="{4DB7D5CF-C3D5-43FC-899A-B71B5A10F856}"/>
                </a:ext>
              </a:extLst>
            </p:cNvPr>
            <p:cNvSpPr txBox="1"/>
            <p:nvPr/>
          </p:nvSpPr>
          <p:spPr>
            <a:xfrm>
              <a:off x="17382906" y="10870259"/>
              <a:ext cx="561371" cy="501118"/>
            </a:xfrm>
            <a:prstGeom prst="rect">
              <a:avLst/>
            </a:prstGeom>
            <a:noFill/>
          </p:spPr>
          <p:txBody>
            <a:bodyPr wrap="square" rtlCol="0">
              <a:spAutoFit/>
            </a:bodyPr>
            <a:lstStyle/>
            <a:p>
              <a:r>
                <a:rPr lang="en-US" altLang="zh-TW" sz="1682" dirty="0">
                  <a:latin typeface="Times New Roman" panose="02020603050405020304" pitchFamily="18" charset="0"/>
                  <a:cs typeface="Times New Roman" panose="02020603050405020304" pitchFamily="18" charset="0"/>
                </a:rPr>
                <a:t>(c)</a:t>
              </a:r>
              <a:endParaRPr lang="zh-TW" altLang="en-US" sz="1682" dirty="0">
                <a:latin typeface="Times New Roman" panose="02020603050405020304" pitchFamily="18" charset="0"/>
                <a:cs typeface="Times New Roman" panose="02020603050405020304" pitchFamily="18" charset="0"/>
              </a:endParaRPr>
            </a:p>
          </p:txBody>
        </p:sp>
      </p:grpSp>
      <p:sp>
        <p:nvSpPr>
          <p:cNvPr id="55" name="AutoShape 4" descr="https://mail.google.com/mail/u/0?ui=2&amp;ik=d63a472c05&amp;attid=0.3&amp;permmsgid=msg-f:1765310959112172667&amp;th=187fa4f6dbfc347b&amp;view=fimg&amp;fur=ip&amp;sz=s0-l75-ft&amp;attbid=ANGjdJ-2BTuSHMMUn7V5tdf9JXEoyR5cPrZ6i496ZF8wxXpLiWE0RFsHGSxYBVXGIDK67oudDwzk6-LoCdene1TecEHtDTV25eogyb6QS7nCCGb9F_TJBt1iFY1o_T0&amp;disp=emb&amp;realattid=187fa4efc04df470c411">
            <a:extLst>
              <a:ext uri="{FF2B5EF4-FFF2-40B4-BE49-F238E27FC236}">
                <a16:creationId xmlns:a16="http://schemas.microsoft.com/office/drawing/2014/main" id="{204727A3-A007-4036-A713-620F3507B19A}"/>
              </a:ext>
            </a:extLst>
          </p:cNvPr>
          <p:cNvSpPr>
            <a:spLocks noChangeAspect="1" noChangeArrowheads="1"/>
          </p:cNvSpPr>
          <p:nvPr/>
        </p:nvSpPr>
        <p:spPr bwMode="auto">
          <a:xfrm>
            <a:off x="10282201" y="16091190"/>
            <a:ext cx="2697653" cy="269765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4082" tIns="32041" rIns="64082" bIns="32041" numCol="1" anchor="t" anchorCtr="0" compatLnSpc="1">
            <a:prstTxWarp prst="textNoShape">
              <a:avLst/>
            </a:prstTxWarp>
          </a:bodyPr>
          <a:lstStyle/>
          <a:p>
            <a:endParaRPr lang="zh-TW" altLang="en-US" sz="1682">
              <a:latin typeface="Times New Roman" panose="02020603050405020304" pitchFamily="18" charset="0"/>
              <a:cs typeface="Times New Roman" panose="02020603050405020304" pitchFamily="18" charset="0"/>
            </a:endParaRPr>
          </a:p>
        </p:txBody>
      </p:sp>
      <p:sp>
        <p:nvSpPr>
          <p:cNvPr id="56" name="文字方塊 55">
            <a:extLst>
              <a:ext uri="{FF2B5EF4-FFF2-40B4-BE49-F238E27FC236}">
                <a16:creationId xmlns:a16="http://schemas.microsoft.com/office/drawing/2014/main" id="{DBE8CEC4-CAC2-45CC-93C8-51FD44598900}"/>
              </a:ext>
            </a:extLst>
          </p:cNvPr>
          <p:cNvSpPr txBox="1"/>
          <p:nvPr/>
        </p:nvSpPr>
        <p:spPr>
          <a:xfrm>
            <a:off x="990545" y="26228754"/>
            <a:ext cx="9107451" cy="2862322"/>
          </a:xfrm>
          <a:prstGeom prst="rect">
            <a:avLst/>
          </a:prstGeom>
          <a:noFill/>
        </p:spPr>
        <p:txBody>
          <a:bodyPr wrap="square" rtlCol="0">
            <a:spAutoFit/>
          </a:bodyPr>
          <a:lstStyle/>
          <a:p>
            <a:r>
              <a:rPr lang="en-US" altLang="zh-TW" sz="2000" b="1" dirty="0">
                <a:latin typeface="Times New Roman" panose="02020603050405020304" pitchFamily="18" charset="0"/>
                <a:cs typeface="Times New Roman" panose="02020603050405020304" pitchFamily="18" charset="0"/>
              </a:rPr>
              <a:t>(a) </a:t>
            </a:r>
            <a:r>
              <a:rPr lang="en-US" altLang="zh-TW" sz="2000" dirty="0">
                <a:latin typeface="Times New Roman" panose="02020603050405020304" pitchFamily="18" charset="0"/>
                <a:cs typeface="Times New Roman" panose="02020603050405020304" pitchFamily="18" charset="0"/>
              </a:rPr>
              <a:t>The</a:t>
            </a:r>
            <a:r>
              <a:rPr lang="zh-TW" altLang="en-US" sz="2000" dirty="0">
                <a:latin typeface="Times New Roman" panose="02020603050405020304" pitchFamily="18" charset="0"/>
                <a:cs typeface="Times New Roman" panose="02020603050405020304" pitchFamily="18" charset="0"/>
              </a:rPr>
              <a:t> </a:t>
            </a:r>
            <a:r>
              <a:rPr lang="en-US" altLang="zh-TW" sz="2000" dirty="0">
                <a:latin typeface="Times New Roman" panose="02020603050405020304" pitchFamily="18" charset="0"/>
                <a:cs typeface="Times New Roman" panose="02020603050405020304" pitchFamily="18" charset="0"/>
              </a:rPr>
              <a:t>overall</a:t>
            </a:r>
            <a:r>
              <a:rPr lang="zh-TW" altLang="en-US" sz="2000" dirty="0">
                <a:latin typeface="Times New Roman" panose="02020603050405020304" pitchFamily="18" charset="0"/>
                <a:cs typeface="Times New Roman" panose="02020603050405020304" pitchFamily="18" charset="0"/>
              </a:rPr>
              <a:t> </a:t>
            </a:r>
            <a:r>
              <a:rPr lang="en-US" altLang="zh-TW" sz="2000" dirty="0">
                <a:latin typeface="Times New Roman" panose="02020603050405020304" pitchFamily="18" charset="0"/>
                <a:cs typeface="Times New Roman" panose="02020603050405020304" pitchFamily="18" charset="0"/>
              </a:rPr>
              <a:t>tendency of coffee ring patterns with different coffee concentrations (</a:t>
            </a:r>
            <a:r>
              <a:rPr lang="el-GR" altLang="zh-TW" sz="2000" dirty="0">
                <a:solidFill>
                  <a:srgbClr val="202124"/>
                </a:solidFill>
                <a:latin typeface="Times New Roman" panose="02020603050405020304" pitchFamily="18" charset="0"/>
                <a:cs typeface="Times New Roman" panose="02020603050405020304" pitchFamily="18" charset="0"/>
              </a:rPr>
              <a:t>Φ</a:t>
            </a:r>
            <a:r>
              <a:rPr lang="en-US" altLang="zh-TW" sz="2000" dirty="0">
                <a:latin typeface="Times New Roman" panose="02020603050405020304" pitchFamily="18" charset="0"/>
                <a:cs typeface="Times New Roman" panose="02020603050405020304" pitchFamily="18" charset="0"/>
              </a:rPr>
              <a:t>) and substrate temperature (T). </a:t>
            </a:r>
          </a:p>
          <a:p>
            <a:r>
              <a:rPr lang="en-US" altLang="zh-TW" sz="2000" b="1" dirty="0">
                <a:latin typeface="Times New Roman" panose="02020603050405020304" pitchFamily="18" charset="0"/>
                <a:cs typeface="Times New Roman" panose="02020603050405020304" pitchFamily="18" charset="0"/>
              </a:rPr>
              <a:t>(b) </a:t>
            </a:r>
            <a:r>
              <a:rPr lang="en-US" altLang="zh-TW" sz="2000" dirty="0">
                <a:latin typeface="Times New Roman" panose="02020603050405020304" pitchFamily="18" charset="0"/>
                <a:cs typeface="Times New Roman" panose="02020603050405020304" pitchFamily="18" charset="0"/>
              </a:rPr>
              <a:t>The coffee strain density is quantified by the intensity of the image. The darker region has a denser accumulation of coffee particle, and vice versa. Thus, the raw image (upper panel) is first converted to inverted grayscale image (lower panel). </a:t>
            </a:r>
          </a:p>
          <a:p>
            <a:r>
              <a:rPr lang="en-US" altLang="zh-TW" sz="2000" b="1" dirty="0">
                <a:latin typeface="Times New Roman" panose="02020603050405020304" pitchFamily="18" charset="0"/>
                <a:cs typeface="Times New Roman" panose="02020603050405020304" pitchFamily="18" charset="0"/>
              </a:rPr>
              <a:t>(c) </a:t>
            </a:r>
            <a:r>
              <a:rPr lang="en-US" altLang="zh-TW" sz="2000" dirty="0">
                <a:latin typeface="Times New Roman" panose="02020603050405020304" pitchFamily="18" charset="0"/>
                <a:cs typeface="Times New Roman" panose="02020603050405020304" pitchFamily="18" charset="0"/>
              </a:rPr>
              <a:t>and </a:t>
            </a:r>
            <a:r>
              <a:rPr lang="en-US" altLang="zh-TW" sz="2000" b="1" dirty="0">
                <a:latin typeface="Times New Roman" panose="02020603050405020304" pitchFamily="18" charset="0"/>
                <a:cs typeface="Times New Roman" panose="02020603050405020304" pitchFamily="18" charset="0"/>
              </a:rPr>
              <a:t>(d) </a:t>
            </a:r>
            <a:r>
              <a:rPr lang="en-US" altLang="zh-TW" sz="2000" dirty="0">
                <a:latin typeface="Times New Roman" panose="02020603050405020304" pitchFamily="18" charset="0"/>
                <a:cs typeface="Times New Roman" panose="02020603050405020304" pitchFamily="18" charset="0"/>
              </a:rPr>
              <a:t>The inverted intensity profiles of the coffee strain along the x and y axis as labelled in (b), respectively. It clearly shows that the outer region is indeed darker. Moreover, the pattern is isotropic and symmetry to x or y = 0. Thus, the further analysis is focused on the radial direction. </a:t>
            </a:r>
            <a:endParaRPr lang="zh-TW" altLang="en-US" sz="2000" dirty="0">
              <a:latin typeface="Times New Roman" panose="02020603050405020304" pitchFamily="18" charset="0"/>
              <a:cs typeface="Times New Roman" panose="02020603050405020304" pitchFamily="18" charset="0"/>
            </a:endParaRPr>
          </a:p>
        </p:txBody>
      </p:sp>
      <p:grpSp>
        <p:nvGrpSpPr>
          <p:cNvPr id="57" name="群組 56">
            <a:extLst>
              <a:ext uri="{FF2B5EF4-FFF2-40B4-BE49-F238E27FC236}">
                <a16:creationId xmlns:a16="http://schemas.microsoft.com/office/drawing/2014/main" id="{9461DC01-E1CE-4F9D-AF1E-4D9FBA56E315}"/>
              </a:ext>
            </a:extLst>
          </p:cNvPr>
          <p:cNvGrpSpPr/>
          <p:nvPr/>
        </p:nvGrpSpPr>
        <p:grpSpPr>
          <a:xfrm>
            <a:off x="862472" y="11312121"/>
            <a:ext cx="6755710" cy="1877611"/>
            <a:chOff x="486863" y="16444717"/>
            <a:chExt cx="9639932" cy="2679222"/>
          </a:xfrm>
        </p:grpSpPr>
        <p:sp>
          <p:nvSpPr>
            <p:cNvPr id="58" name="文字方塊 57">
              <a:extLst>
                <a:ext uri="{FF2B5EF4-FFF2-40B4-BE49-F238E27FC236}">
                  <a16:creationId xmlns:a16="http://schemas.microsoft.com/office/drawing/2014/main" id="{A9D17871-6C05-47C8-ADD3-16D0675D1101}"/>
                </a:ext>
              </a:extLst>
            </p:cNvPr>
            <p:cNvSpPr txBox="1"/>
            <p:nvPr/>
          </p:nvSpPr>
          <p:spPr>
            <a:xfrm>
              <a:off x="513073" y="17117784"/>
              <a:ext cx="9613722" cy="570930"/>
            </a:xfrm>
            <a:prstGeom prst="rect">
              <a:avLst/>
            </a:prstGeom>
            <a:noFill/>
          </p:spPr>
          <p:txBody>
            <a:bodyPr wrap="square" rtlCol="0">
              <a:spAutoFit/>
            </a:bodyPr>
            <a:lstStyle/>
            <a:p>
              <a:pPr algn="just"/>
              <a:r>
                <a:rPr lang="en-US" altLang="zh-TW" sz="2000" dirty="0">
                  <a:solidFill>
                    <a:prstClr val="black"/>
                  </a:solidFill>
                  <a:latin typeface="Times New Roman" panose="02020603050405020304" pitchFamily="18" charset="0"/>
                  <a:ea typeface="標楷體" panose="03000509000000000000" pitchFamily="65" charset="-120"/>
                  <a:cs typeface="Times New Roman" panose="02020603050405020304" pitchFamily="18" charset="0"/>
                </a:rPr>
                <a:t>The evaporation rate is read from mass changing rate in time</a:t>
              </a:r>
              <a:endParaRPr lang="zh-TW" altLang="en-US" sz="2000" dirty="0">
                <a:latin typeface="Times New Roman" panose="02020603050405020304" pitchFamily="18" charset="0"/>
                <a:cs typeface="Times New Roman" panose="02020603050405020304" pitchFamily="18" charset="0"/>
              </a:endParaRPr>
            </a:p>
          </p:txBody>
        </p:sp>
        <p:sp>
          <p:nvSpPr>
            <p:cNvPr id="59" name="文字方塊 58">
              <a:extLst>
                <a:ext uri="{FF2B5EF4-FFF2-40B4-BE49-F238E27FC236}">
                  <a16:creationId xmlns:a16="http://schemas.microsoft.com/office/drawing/2014/main" id="{7B9CBAE0-8CB9-4F5D-B363-E3198C032FDA}"/>
                </a:ext>
              </a:extLst>
            </p:cNvPr>
            <p:cNvSpPr txBox="1"/>
            <p:nvPr/>
          </p:nvSpPr>
          <p:spPr>
            <a:xfrm>
              <a:off x="486863" y="16444717"/>
              <a:ext cx="6148921" cy="623630"/>
            </a:xfrm>
            <a:prstGeom prst="rect">
              <a:avLst/>
            </a:prstGeom>
            <a:noFill/>
          </p:spPr>
          <p:txBody>
            <a:bodyPr wrap="none" rtlCol="0">
              <a:spAutoFit/>
            </a:bodyPr>
            <a:lstStyle/>
            <a:p>
              <a:r>
                <a:rPr lang="en-US" altLang="zh-TW" sz="2240" u="sng" dirty="0">
                  <a:latin typeface="Times New Roman" panose="02020603050405020304" pitchFamily="18" charset="0"/>
                  <a:ea typeface="標楷體" panose="03000509000000000000" pitchFamily="65" charset="-120"/>
                  <a:cs typeface="Times New Roman" panose="02020603050405020304" pitchFamily="18" charset="0"/>
                </a:rPr>
                <a:t>Evaporation rate and micro-balance</a:t>
              </a:r>
            </a:p>
          </p:txBody>
        </p:sp>
        <p:sp>
          <p:nvSpPr>
            <p:cNvPr id="60" name="文字方塊 59">
              <a:extLst>
                <a:ext uri="{FF2B5EF4-FFF2-40B4-BE49-F238E27FC236}">
                  <a16:creationId xmlns:a16="http://schemas.microsoft.com/office/drawing/2014/main" id="{1E0268FA-ED0A-4F8B-95A9-8C2A60FD8B61}"/>
                </a:ext>
              </a:extLst>
            </p:cNvPr>
            <p:cNvSpPr txBox="1"/>
            <p:nvPr/>
          </p:nvSpPr>
          <p:spPr>
            <a:xfrm>
              <a:off x="589997" y="17674657"/>
              <a:ext cx="6672912" cy="1449282"/>
            </a:xfrm>
            <a:prstGeom prst="rect">
              <a:avLst/>
            </a:prstGeom>
            <a:noFill/>
          </p:spPr>
          <p:txBody>
            <a:bodyPr wrap="none" rtlCol="0">
              <a:spAutoFit/>
            </a:bodyPr>
            <a:lstStyle/>
            <a:p>
              <a:pPr marL="200254" indent="-200254">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Micro-balance: HX711 + 1000 g load cell</a:t>
              </a:r>
            </a:p>
            <a:p>
              <a:pPr marL="200254" indent="-200254">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8.45 cm (inner diameter) petri dish</a:t>
              </a:r>
            </a:p>
            <a:p>
              <a:pPr marL="200254" indent="-200254">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MCU</a:t>
              </a:r>
              <a:r>
                <a:rPr lang="zh-TW" altLang="en-US" sz="2000" dirty="0">
                  <a:latin typeface="Times New Roman" panose="02020603050405020304" pitchFamily="18" charset="0"/>
                  <a:cs typeface="Times New Roman" panose="02020603050405020304" pitchFamily="18" charset="0"/>
                </a:rPr>
                <a:t>：</a:t>
              </a:r>
              <a:r>
                <a:rPr lang="en-US" altLang="zh-TW" sz="2000" dirty="0">
                  <a:latin typeface="Times New Roman" panose="02020603050405020304" pitchFamily="18" charset="0"/>
                  <a:cs typeface="Times New Roman" panose="02020603050405020304" pitchFamily="18" charset="0"/>
                </a:rPr>
                <a:t>Arduino</a:t>
              </a:r>
              <a:endParaRPr lang="zh-TW" altLang="en-US" sz="2000" dirty="0">
                <a:latin typeface="Times New Roman" panose="02020603050405020304" pitchFamily="18" charset="0"/>
                <a:cs typeface="Times New Roman" panose="02020603050405020304" pitchFamily="18" charset="0"/>
              </a:endParaRPr>
            </a:p>
          </p:txBody>
        </p:sp>
      </p:grpSp>
      <p:grpSp>
        <p:nvGrpSpPr>
          <p:cNvPr id="61" name="群組 60">
            <a:extLst>
              <a:ext uri="{FF2B5EF4-FFF2-40B4-BE49-F238E27FC236}">
                <a16:creationId xmlns:a16="http://schemas.microsoft.com/office/drawing/2014/main" id="{A86E9074-DDB5-43A6-AC49-A62AF1AF2503}"/>
              </a:ext>
            </a:extLst>
          </p:cNvPr>
          <p:cNvGrpSpPr/>
          <p:nvPr/>
        </p:nvGrpSpPr>
        <p:grpSpPr>
          <a:xfrm>
            <a:off x="4863365" y="14654238"/>
            <a:ext cx="5625550" cy="2469003"/>
            <a:chOff x="4717460" y="14243503"/>
            <a:chExt cx="5401180" cy="2469003"/>
          </a:xfrm>
        </p:grpSpPr>
        <p:sp>
          <p:nvSpPr>
            <p:cNvPr id="62" name="文字方塊 61">
              <a:extLst>
                <a:ext uri="{FF2B5EF4-FFF2-40B4-BE49-F238E27FC236}">
                  <a16:creationId xmlns:a16="http://schemas.microsoft.com/office/drawing/2014/main" id="{3E0FB7C6-8242-4C87-BA9A-5F82A905447D}"/>
                </a:ext>
              </a:extLst>
            </p:cNvPr>
            <p:cNvSpPr txBox="1"/>
            <p:nvPr/>
          </p:nvSpPr>
          <p:spPr>
            <a:xfrm>
              <a:off x="4717460" y="14243503"/>
              <a:ext cx="4729180" cy="437492"/>
            </a:xfrm>
            <a:prstGeom prst="rect">
              <a:avLst/>
            </a:prstGeom>
            <a:noFill/>
          </p:spPr>
          <p:txBody>
            <a:bodyPr wrap="none" rtlCol="0">
              <a:spAutoFit/>
            </a:bodyPr>
            <a:lstStyle/>
            <a:p>
              <a:r>
                <a:rPr lang="en-US" altLang="zh-TW" sz="2243" u="sng" dirty="0">
                  <a:latin typeface="Times New Roman" panose="02020603050405020304" pitchFamily="18" charset="0"/>
                  <a:ea typeface="標楷體" panose="03000509000000000000" pitchFamily="65" charset="-120"/>
                  <a:cs typeface="Times New Roman" panose="02020603050405020304" pitchFamily="18" charset="0"/>
                </a:rPr>
                <a:t>Substrate, material and imaging system</a:t>
              </a:r>
            </a:p>
          </p:txBody>
        </p:sp>
        <p:sp>
          <p:nvSpPr>
            <p:cNvPr id="63" name="文字方塊 62">
              <a:extLst>
                <a:ext uri="{FF2B5EF4-FFF2-40B4-BE49-F238E27FC236}">
                  <a16:creationId xmlns:a16="http://schemas.microsoft.com/office/drawing/2014/main" id="{6F4FAB60-D62F-4DB7-BDB2-8EA26E28F53D}"/>
                </a:ext>
              </a:extLst>
            </p:cNvPr>
            <p:cNvSpPr txBox="1"/>
            <p:nvPr/>
          </p:nvSpPr>
          <p:spPr>
            <a:xfrm>
              <a:off x="4758898" y="14773514"/>
              <a:ext cx="5359742" cy="1938992"/>
            </a:xfrm>
            <a:prstGeom prst="rect">
              <a:avLst/>
            </a:prstGeom>
            <a:noFill/>
          </p:spPr>
          <p:txBody>
            <a:bodyPr wrap="square" rtlCol="0">
              <a:spAutoFit/>
            </a:bodyPr>
            <a:lstStyle/>
            <a:p>
              <a:pPr marL="200254" indent="-200254">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Slide glass</a:t>
              </a:r>
            </a:p>
            <a:p>
              <a:pPr marL="200254" indent="-200254">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Coffee drop: coffee power (</a:t>
              </a:r>
              <a:r>
                <a:rPr lang="en-US" altLang="zh-TW" sz="2000" dirty="0" err="1">
                  <a:latin typeface="Times New Roman" panose="02020603050405020304" pitchFamily="18" charset="0"/>
                  <a:cs typeface="Times New Roman" panose="02020603050405020304" pitchFamily="18" charset="0"/>
                </a:rPr>
                <a:t>Moccona</a:t>
              </a:r>
              <a:r>
                <a:rPr lang="en-US" altLang="zh-TW" sz="2000" dirty="0">
                  <a:latin typeface="Times New Roman" panose="02020603050405020304" pitchFamily="18" charset="0"/>
                  <a:cs typeface="Times New Roman" panose="02020603050405020304" pitchFamily="18" charset="0"/>
                </a:rPr>
                <a:t>) + RO water</a:t>
              </a:r>
            </a:p>
            <a:p>
              <a:pPr marL="200254" indent="-200254">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Coffee concentration (</a:t>
              </a:r>
              <a:r>
                <a:rPr lang="en-US" altLang="zh-TW" sz="2000" dirty="0" err="1">
                  <a:latin typeface="Times New Roman" panose="02020603050405020304" pitchFamily="18" charset="0"/>
                  <a:cs typeface="Times New Roman" panose="02020603050405020304" pitchFamily="18" charset="0"/>
                </a:rPr>
                <a:t>w.t.</a:t>
              </a:r>
              <a:r>
                <a:rPr lang="en-US" altLang="zh-TW" sz="2000" dirty="0">
                  <a:latin typeface="Times New Roman" panose="02020603050405020304" pitchFamily="18" charset="0"/>
                  <a:cs typeface="Times New Roman" panose="02020603050405020304" pitchFamily="18" charset="0"/>
                </a:rPr>
                <a:t> %) : 0.75 ~ 5%</a:t>
              </a:r>
            </a:p>
            <a:p>
              <a:pPr marL="200254" indent="-200254">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LED backlight</a:t>
              </a:r>
            </a:p>
            <a:p>
              <a:pPr marL="200254" indent="-200254">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Camera: </a:t>
              </a:r>
              <a:r>
                <a:rPr lang="en-US" altLang="zh-TW" sz="2000" dirty="0" err="1">
                  <a:latin typeface="Times New Roman" panose="02020603050405020304" pitchFamily="18" charset="0"/>
                  <a:cs typeface="Times New Roman" panose="02020603050405020304" pitchFamily="18" charset="0"/>
                </a:rPr>
                <a:t>Pointgrey</a:t>
              </a:r>
              <a:r>
                <a:rPr lang="en-US" altLang="zh-TW" sz="2000" dirty="0">
                  <a:latin typeface="Times New Roman" panose="02020603050405020304" pitchFamily="18" charset="0"/>
                  <a:cs typeface="Times New Roman" panose="02020603050405020304" pitchFamily="18" charset="0"/>
                </a:rPr>
                <a:t>, CM3-U3-13Y3C-CS</a:t>
              </a:r>
            </a:p>
          </p:txBody>
        </p:sp>
      </p:grpSp>
      <p:sp>
        <p:nvSpPr>
          <p:cNvPr id="64" name="文字方塊 63">
            <a:extLst>
              <a:ext uri="{FF2B5EF4-FFF2-40B4-BE49-F238E27FC236}">
                <a16:creationId xmlns:a16="http://schemas.microsoft.com/office/drawing/2014/main" id="{B60BFB9E-3455-482A-8D89-0FE2EF9442C7}"/>
              </a:ext>
            </a:extLst>
          </p:cNvPr>
          <p:cNvSpPr txBox="1"/>
          <p:nvPr/>
        </p:nvSpPr>
        <p:spPr>
          <a:xfrm>
            <a:off x="877328" y="16826801"/>
            <a:ext cx="2832442" cy="437492"/>
          </a:xfrm>
          <a:prstGeom prst="rect">
            <a:avLst/>
          </a:prstGeom>
          <a:noFill/>
        </p:spPr>
        <p:txBody>
          <a:bodyPr wrap="none" rtlCol="0">
            <a:spAutoFit/>
          </a:bodyPr>
          <a:lstStyle/>
          <a:p>
            <a:r>
              <a:rPr lang="en-US" altLang="zh-TW" sz="2243" u="sng" dirty="0">
                <a:latin typeface="Times New Roman" panose="02020603050405020304" pitchFamily="18" charset="0"/>
                <a:ea typeface="標楷體" panose="03000509000000000000" pitchFamily="65" charset="-120"/>
                <a:cs typeface="Times New Roman" panose="02020603050405020304" pitchFamily="18" charset="0"/>
              </a:rPr>
              <a:t>The</a:t>
            </a:r>
            <a:r>
              <a:rPr lang="zh-TW" altLang="en-US" sz="2243" u="sng" dirty="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243" u="sng" dirty="0">
                <a:latin typeface="Times New Roman" panose="02020603050405020304" pitchFamily="18" charset="0"/>
                <a:ea typeface="標楷體" panose="03000509000000000000" pitchFamily="65" charset="-120"/>
                <a:cs typeface="Times New Roman" panose="02020603050405020304" pitchFamily="18" charset="0"/>
              </a:rPr>
              <a:t>coffee</a:t>
            </a:r>
            <a:r>
              <a:rPr lang="zh-TW" altLang="en-US" sz="2243" u="sng" dirty="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243" u="sng" dirty="0">
                <a:latin typeface="Times New Roman" panose="02020603050405020304" pitchFamily="18" charset="0"/>
                <a:ea typeface="標楷體" panose="03000509000000000000" pitchFamily="65" charset="-120"/>
                <a:cs typeface="Times New Roman" panose="02020603050405020304" pitchFamily="18" charset="0"/>
              </a:rPr>
              <a:t>ring</a:t>
            </a:r>
            <a:r>
              <a:rPr lang="zh-TW" altLang="en-US" sz="2243" u="sng" dirty="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243" u="sng" dirty="0">
                <a:latin typeface="Times New Roman" panose="02020603050405020304" pitchFamily="18" charset="0"/>
                <a:ea typeface="標楷體" panose="03000509000000000000" pitchFamily="65" charset="-120"/>
                <a:cs typeface="Times New Roman" panose="02020603050405020304" pitchFamily="18" charset="0"/>
              </a:rPr>
              <a:t>pattern</a:t>
            </a:r>
          </a:p>
        </p:txBody>
      </p:sp>
      <p:grpSp>
        <p:nvGrpSpPr>
          <p:cNvPr id="65" name="群組 64">
            <a:extLst>
              <a:ext uri="{FF2B5EF4-FFF2-40B4-BE49-F238E27FC236}">
                <a16:creationId xmlns:a16="http://schemas.microsoft.com/office/drawing/2014/main" id="{7C8B9104-B592-40ED-A50B-6D06E77E17CE}"/>
              </a:ext>
            </a:extLst>
          </p:cNvPr>
          <p:cNvGrpSpPr/>
          <p:nvPr/>
        </p:nvGrpSpPr>
        <p:grpSpPr>
          <a:xfrm>
            <a:off x="6540699" y="11927782"/>
            <a:ext cx="3372248" cy="1289678"/>
            <a:chOff x="8542536" y="16277747"/>
            <a:chExt cx="4393875" cy="1680387"/>
          </a:xfrm>
        </p:grpSpPr>
        <p:pic>
          <p:nvPicPr>
            <p:cNvPr id="66" name="圖片 65">
              <a:extLst>
                <a:ext uri="{FF2B5EF4-FFF2-40B4-BE49-F238E27FC236}">
                  <a16:creationId xmlns:a16="http://schemas.microsoft.com/office/drawing/2014/main" id="{2FB86A16-CC25-4496-9B30-C62FBFF96D3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612388" y="16277747"/>
              <a:ext cx="2324023" cy="1317987"/>
            </a:xfrm>
            <a:prstGeom prst="rect">
              <a:avLst/>
            </a:prstGeom>
          </p:spPr>
        </p:pic>
        <p:sp>
          <p:nvSpPr>
            <p:cNvPr id="67" name="箭號: 向右 66">
              <a:extLst>
                <a:ext uri="{FF2B5EF4-FFF2-40B4-BE49-F238E27FC236}">
                  <a16:creationId xmlns:a16="http://schemas.microsoft.com/office/drawing/2014/main" id="{3F619483-5A21-489D-BADA-0661000BE4F1}"/>
                </a:ext>
              </a:extLst>
            </p:cNvPr>
            <p:cNvSpPr>
              <a:spLocks/>
            </p:cNvSpPr>
            <p:nvPr/>
          </p:nvSpPr>
          <p:spPr>
            <a:xfrm rot="10800000">
              <a:off x="9775703" y="16856895"/>
              <a:ext cx="720000" cy="108000"/>
            </a:xfrm>
            <a:prstGeom prst="righ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a:latin typeface="Times New Roman" panose="02020603050405020304" pitchFamily="18" charset="0"/>
                <a:cs typeface="Times New Roman" panose="02020603050405020304" pitchFamily="18" charset="0"/>
              </a:endParaRPr>
            </a:p>
          </p:txBody>
        </p:sp>
        <p:sp>
          <p:nvSpPr>
            <p:cNvPr id="68" name="文字方塊 67">
              <a:extLst>
                <a:ext uri="{FF2B5EF4-FFF2-40B4-BE49-F238E27FC236}">
                  <a16:creationId xmlns:a16="http://schemas.microsoft.com/office/drawing/2014/main" id="{B006B83D-1D6E-4A10-9101-91181250B467}"/>
                </a:ext>
              </a:extLst>
            </p:cNvPr>
            <p:cNvSpPr txBox="1"/>
            <p:nvPr/>
          </p:nvSpPr>
          <p:spPr>
            <a:xfrm>
              <a:off x="8542536" y="16644541"/>
              <a:ext cx="1524135" cy="1313593"/>
            </a:xfrm>
            <a:prstGeom prst="rect">
              <a:avLst/>
            </a:prstGeom>
            <a:noFill/>
          </p:spPr>
          <p:txBody>
            <a:bodyPr wrap="square" rtlCol="0">
              <a:spAutoFit/>
            </a:bodyPr>
            <a:lstStyle/>
            <a:p>
              <a:r>
                <a:rPr lang="en-US" altLang="zh-TW" sz="1962" b="1" dirty="0">
                  <a:solidFill>
                    <a:srgbClr val="C55A11"/>
                  </a:solidFill>
                  <a:latin typeface="Times New Roman" panose="02020603050405020304" pitchFamily="18" charset="0"/>
                  <a:ea typeface="標楷體" panose="03000509000000000000" pitchFamily="65" charset="-120"/>
                  <a:cs typeface="Times New Roman" panose="02020603050405020304" pitchFamily="18" charset="0"/>
                </a:rPr>
                <a:t>HX711</a:t>
              </a:r>
            </a:p>
            <a:p>
              <a:endParaRPr lang="zh-TW" altLang="en-US" sz="3420" dirty="0">
                <a:latin typeface="Times New Roman" panose="02020603050405020304" pitchFamily="18" charset="0"/>
                <a:cs typeface="Times New Roman" panose="02020603050405020304" pitchFamily="18" charset="0"/>
              </a:endParaRPr>
            </a:p>
          </p:txBody>
        </p:sp>
      </p:grpSp>
      <p:sp>
        <p:nvSpPr>
          <p:cNvPr id="69" name="矩形 68">
            <a:extLst>
              <a:ext uri="{FF2B5EF4-FFF2-40B4-BE49-F238E27FC236}">
                <a16:creationId xmlns:a16="http://schemas.microsoft.com/office/drawing/2014/main" id="{E7389707-5E84-4731-B819-CBEE83FAB04F}"/>
              </a:ext>
            </a:extLst>
          </p:cNvPr>
          <p:cNvSpPr/>
          <p:nvPr/>
        </p:nvSpPr>
        <p:spPr>
          <a:xfrm>
            <a:off x="1057104" y="17683879"/>
            <a:ext cx="8120441" cy="58025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682" dirty="0">
                <a:latin typeface="Times New Roman" panose="02020603050405020304" pitchFamily="18" charset="0"/>
                <a:cs typeface="Times New Roman" panose="02020603050405020304" pitchFamily="18" charset="0"/>
              </a:rPr>
              <a:t>(c)</a:t>
            </a:r>
            <a:endParaRPr lang="zh-TW" altLang="en-US" sz="1682" dirty="0">
              <a:latin typeface="Times New Roman" panose="02020603050405020304" pitchFamily="18" charset="0"/>
              <a:cs typeface="Times New Roman" panose="02020603050405020304" pitchFamily="18" charset="0"/>
            </a:endParaRPr>
          </a:p>
        </p:txBody>
      </p:sp>
      <p:grpSp>
        <p:nvGrpSpPr>
          <p:cNvPr id="70" name="群組 69">
            <a:extLst>
              <a:ext uri="{FF2B5EF4-FFF2-40B4-BE49-F238E27FC236}">
                <a16:creationId xmlns:a16="http://schemas.microsoft.com/office/drawing/2014/main" id="{A79A91BA-B116-4E2E-9348-A820B3256B1F}"/>
              </a:ext>
            </a:extLst>
          </p:cNvPr>
          <p:cNvGrpSpPr/>
          <p:nvPr/>
        </p:nvGrpSpPr>
        <p:grpSpPr>
          <a:xfrm>
            <a:off x="10555202" y="25499421"/>
            <a:ext cx="8701329" cy="2368134"/>
            <a:chOff x="13515250" y="36114169"/>
            <a:chExt cx="12416196" cy="3379164"/>
          </a:xfrm>
        </p:grpSpPr>
        <p:sp>
          <p:nvSpPr>
            <p:cNvPr id="71" name="文字方塊 70">
              <a:extLst>
                <a:ext uri="{FF2B5EF4-FFF2-40B4-BE49-F238E27FC236}">
                  <a16:creationId xmlns:a16="http://schemas.microsoft.com/office/drawing/2014/main" id="{1E570F66-2822-4628-AFE2-4275D9728BF8}"/>
                </a:ext>
              </a:extLst>
            </p:cNvPr>
            <p:cNvSpPr txBox="1"/>
            <p:nvPr/>
          </p:nvSpPr>
          <p:spPr>
            <a:xfrm>
              <a:off x="13515250" y="36114169"/>
              <a:ext cx="2715571" cy="540186"/>
            </a:xfrm>
            <a:prstGeom prst="rect">
              <a:avLst/>
            </a:prstGeom>
            <a:noFill/>
          </p:spPr>
          <p:txBody>
            <a:bodyPr wrap="none" rtlCol="0">
              <a:spAutoFit/>
            </a:bodyPr>
            <a:lstStyle/>
            <a:p>
              <a:pPr algn="just">
                <a:lnSpc>
                  <a:spcPts val="2102"/>
                </a:lnSpc>
              </a:pPr>
              <a:r>
                <a:rPr lang="en-US" altLang="zh-TW" sz="2803" b="1" dirty="0">
                  <a:solidFill>
                    <a:srgbClr val="355A30"/>
                  </a:solidFill>
                  <a:latin typeface="Times New Roman" panose="02020603050405020304" pitchFamily="18" charset="0"/>
                  <a:ea typeface="標楷體" panose="03000509000000000000" pitchFamily="65" charset="-120"/>
                  <a:cs typeface="Times New Roman" panose="02020603050405020304" pitchFamily="18" charset="0"/>
                </a:rPr>
                <a:t>Conclusion</a:t>
              </a:r>
            </a:p>
          </p:txBody>
        </p:sp>
        <p:sp>
          <p:nvSpPr>
            <p:cNvPr id="72" name="內容版面配置區 2">
              <a:extLst>
                <a:ext uri="{FF2B5EF4-FFF2-40B4-BE49-F238E27FC236}">
                  <a16:creationId xmlns:a16="http://schemas.microsoft.com/office/drawing/2014/main" id="{435F7260-8EF6-4FE7-9751-835FC43AAAB3}"/>
                </a:ext>
              </a:extLst>
            </p:cNvPr>
            <p:cNvSpPr txBox="1">
              <a:spLocks/>
            </p:cNvSpPr>
            <p:nvPr/>
          </p:nvSpPr>
          <p:spPr>
            <a:xfrm>
              <a:off x="13719343" y="36694677"/>
              <a:ext cx="12212103" cy="2798656"/>
            </a:xfrm>
            <a:prstGeom prst="rect">
              <a:avLst/>
            </a:prstGeom>
          </p:spPr>
          <p:txBody>
            <a:bodyPr vert="horz" lIns="64082" tIns="32041" rIns="64082" bIns="32041" rtlCol="0">
              <a:noAutofit/>
            </a:bodyPr>
            <a:lstStyle>
              <a:lvl1pPr marL="675010" indent="-675010" algn="l" defTabSz="2700040" rtl="0" eaLnBrk="1" latinLnBrk="0" hangingPunct="1">
                <a:lnSpc>
                  <a:spcPct val="90000"/>
                </a:lnSpc>
                <a:spcBef>
                  <a:spcPts val="2953"/>
                </a:spcBef>
                <a:buFont typeface="Arial" panose="020B0604020202020204" pitchFamily="34" charset="0"/>
                <a:buChar char="•"/>
                <a:defRPr sz="8268" kern="1200">
                  <a:solidFill>
                    <a:schemeClr val="tx1"/>
                  </a:solidFill>
                  <a:latin typeface="+mn-lt"/>
                  <a:ea typeface="+mn-ea"/>
                  <a:cs typeface="+mn-cs"/>
                </a:defRPr>
              </a:lvl1pPr>
              <a:lvl2pPr marL="2025030" indent="-675010" algn="l" defTabSz="2700040" rtl="0" eaLnBrk="1" latinLnBrk="0" hangingPunct="1">
                <a:lnSpc>
                  <a:spcPct val="90000"/>
                </a:lnSpc>
                <a:spcBef>
                  <a:spcPts val="1476"/>
                </a:spcBef>
                <a:buFont typeface="Arial" panose="020B0604020202020204" pitchFamily="34" charset="0"/>
                <a:buChar char="•"/>
                <a:defRPr sz="7087" kern="1200">
                  <a:solidFill>
                    <a:schemeClr val="tx1"/>
                  </a:solidFill>
                  <a:latin typeface="+mn-lt"/>
                  <a:ea typeface="+mn-ea"/>
                  <a:cs typeface="+mn-cs"/>
                </a:defRPr>
              </a:lvl2pPr>
              <a:lvl3pPr marL="3375050" indent="-675010" algn="l" defTabSz="2700040" rtl="0" eaLnBrk="1" latinLnBrk="0" hangingPunct="1">
                <a:lnSpc>
                  <a:spcPct val="90000"/>
                </a:lnSpc>
                <a:spcBef>
                  <a:spcPts val="1476"/>
                </a:spcBef>
                <a:buFont typeface="Arial" panose="020B0604020202020204" pitchFamily="34" charset="0"/>
                <a:buChar char="•"/>
                <a:defRPr sz="5906" kern="1200">
                  <a:solidFill>
                    <a:schemeClr val="tx1"/>
                  </a:solidFill>
                  <a:latin typeface="+mn-lt"/>
                  <a:ea typeface="+mn-ea"/>
                  <a:cs typeface="+mn-cs"/>
                </a:defRPr>
              </a:lvl3pPr>
              <a:lvl4pPr marL="4725071" indent="-675010" algn="l" defTabSz="2700040" rtl="0" eaLnBrk="1" latinLnBrk="0" hangingPunct="1">
                <a:lnSpc>
                  <a:spcPct val="90000"/>
                </a:lnSpc>
                <a:spcBef>
                  <a:spcPts val="1476"/>
                </a:spcBef>
                <a:buFont typeface="Arial" panose="020B0604020202020204" pitchFamily="34" charset="0"/>
                <a:buChar char="•"/>
                <a:defRPr sz="5315" kern="1200">
                  <a:solidFill>
                    <a:schemeClr val="tx1"/>
                  </a:solidFill>
                  <a:latin typeface="+mn-lt"/>
                  <a:ea typeface="+mn-ea"/>
                  <a:cs typeface="+mn-cs"/>
                </a:defRPr>
              </a:lvl4pPr>
              <a:lvl5pPr marL="6075091" indent="-675010" algn="l" defTabSz="2700040" rtl="0" eaLnBrk="1" latinLnBrk="0" hangingPunct="1">
                <a:lnSpc>
                  <a:spcPct val="90000"/>
                </a:lnSpc>
                <a:spcBef>
                  <a:spcPts val="1476"/>
                </a:spcBef>
                <a:buFont typeface="Arial" panose="020B0604020202020204" pitchFamily="34" charset="0"/>
                <a:buChar char="•"/>
                <a:defRPr sz="5315" kern="1200">
                  <a:solidFill>
                    <a:schemeClr val="tx1"/>
                  </a:solidFill>
                  <a:latin typeface="+mn-lt"/>
                  <a:ea typeface="+mn-ea"/>
                  <a:cs typeface="+mn-cs"/>
                </a:defRPr>
              </a:lvl5pPr>
              <a:lvl6pPr marL="7425111" indent="-675010" algn="l" defTabSz="2700040" rtl="0" eaLnBrk="1" latinLnBrk="0" hangingPunct="1">
                <a:lnSpc>
                  <a:spcPct val="90000"/>
                </a:lnSpc>
                <a:spcBef>
                  <a:spcPts val="1476"/>
                </a:spcBef>
                <a:buFont typeface="Arial" panose="020B0604020202020204" pitchFamily="34" charset="0"/>
                <a:buChar char="•"/>
                <a:defRPr sz="5315" kern="1200">
                  <a:solidFill>
                    <a:schemeClr val="tx1"/>
                  </a:solidFill>
                  <a:latin typeface="+mn-lt"/>
                  <a:ea typeface="+mn-ea"/>
                  <a:cs typeface="+mn-cs"/>
                </a:defRPr>
              </a:lvl6pPr>
              <a:lvl7pPr marL="8775131" indent="-675010" algn="l" defTabSz="2700040" rtl="0" eaLnBrk="1" latinLnBrk="0" hangingPunct="1">
                <a:lnSpc>
                  <a:spcPct val="90000"/>
                </a:lnSpc>
                <a:spcBef>
                  <a:spcPts val="1476"/>
                </a:spcBef>
                <a:buFont typeface="Arial" panose="020B0604020202020204" pitchFamily="34" charset="0"/>
                <a:buChar char="•"/>
                <a:defRPr sz="5315" kern="1200">
                  <a:solidFill>
                    <a:schemeClr val="tx1"/>
                  </a:solidFill>
                  <a:latin typeface="+mn-lt"/>
                  <a:ea typeface="+mn-ea"/>
                  <a:cs typeface="+mn-cs"/>
                </a:defRPr>
              </a:lvl7pPr>
              <a:lvl8pPr marL="10125151" indent="-675010" algn="l" defTabSz="2700040" rtl="0" eaLnBrk="1" latinLnBrk="0" hangingPunct="1">
                <a:lnSpc>
                  <a:spcPct val="90000"/>
                </a:lnSpc>
                <a:spcBef>
                  <a:spcPts val="1476"/>
                </a:spcBef>
                <a:buFont typeface="Arial" panose="020B0604020202020204" pitchFamily="34" charset="0"/>
                <a:buChar char="•"/>
                <a:defRPr sz="5315" kern="1200">
                  <a:solidFill>
                    <a:schemeClr val="tx1"/>
                  </a:solidFill>
                  <a:latin typeface="+mn-lt"/>
                  <a:ea typeface="+mn-ea"/>
                  <a:cs typeface="+mn-cs"/>
                </a:defRPr>
              </a:lvl8pPr>
              <a:lvl9pPr marL="11475171" indent="-675010" algn="l" defTabSz="2700040" rtl="0" eaLnBrk="1" latinLnBrk="0" hangingPunct="1">
                <a:lnSpc>
                  <a:spcPct val="90000"/>
                </a:lnSpc>
                <a:spcBef>
                  <a:spcPts val="1476"/>
                </a:spcBef>
                <a:buFont typeface="Arial" panose="020B0604020202020204" pitchFamily="34" charset="0"/>
                <a:buChar char="•"/>
                <a:defRPr sz="5315" kern="1200">
                  <a:solidFill>
                    <a:schemeClr val="tx1"/>
                  </a:solidFill>
                  <a:latin typeface="+mn-lt"/>
                  <a:ea typeface="+mn-ea"/>
                  <a:cs typeface="+mn-cs"/>
                </a:defRPr>
              </a:lvl9pPr>
            </a:lstStyle>
            <a:p>
              <a:pPr marL="200254" indent="-200254" defTabSz="2421947">
                <a:lnSpc>
                  <a:spcPts val="2102"/>
                </a:lnSpc>
                <a:spcBef>
                  <a:spcPts val="0"/>
                </a:spcBef>
              </a:pPr>
              <a:r>
                <a:rPr lang="en-US" altLang="zh-TW" sz="2000" dirty="0">
                  <a:latin typeface="Times New Roman" panose="02020603050405020304" pitchFamily="18" charset="0"/>
                  <a:cs typeface="Times New Roman" panose="02020603050405020304" pitchFamily="18" charset="0"/>
                </a:rPr>
                <a:t>We experimentally investigate the coffee ring pattern at different coffee concentrations and substrate temperatures.</a:t>
              </a:r>
            </a:p>
            <a:p>
              <a:pPr marL="200254" indent="-200254" defTabSz="2421947">
                <a:lnSpc>
                  <a:spcPts val="2102"/>
                </a:lnSpc>
                <a:spcBef>
                  <a:spcPts val="0"/>
                </a:spcBef>
              </a:pPr>
              <a:r>
                <a:rPr lang="en-US" altLang="zh-TW" sz="2000" dirty="0">
                  <a:latin typeface="Times New Roman" panose="02020603050405020304" pitchFamily="18" charset="0"/>
                  <a:cs typeface="Times New Roman" panose="02020603050405020304" pitchFamily="18" charset="0"/>
                </a:rPr>
                <a:t>The formation of coffee ring, dense accumulation at edge of the drop, is due to the uneven evaporation induced outward flow, which is robust and universal over wide range of concentration and substrate temperature.</a:t>
              </a:r>
            </a:p>
            <a:p>
              <a:pPr marL="200254" indent="-200254" defTabSz="2421947">
                <a:lnSpc>
                  <a:spcPts val="2102"/>
                </a:lnSpc>
                <a:spcBef>
                  <a:spcPts val="0"/>
                </a:spcBef>
              </a:pPr>
              <a:r>
                <a:rPr lang="en-US" altLang="zh-TW" sz="2000" dirty="0">
                  <a:latin typeface="Times New Roman" panose="02020603050405020304" pitchFamily="18" charset="0"/>
                  <a:cs typeface="Times New Roman" panose="02020603050405020304" pitchFamily="18" charset="0"/>
                </a:rPr>
                <a:t>The above mechanism is further verified by applying a Marangoni stress by adding surfactant on the drop surface.</a:t>
              </a:r>
            </a:p>
          </p:txBody>
        </p:sp>
      </p:grpSp>
      <p:grpSp>
        <p:nvGrpSpPr>
          <p:cNvPr id="73" name="群組 72">
            <a:extLst>
              <a:ext uri="{FF2B5EF4-FFF2-40B4-BE49-F238E27FC236}">
                <a16:creationId xmlns:a16="http://schemas.microsoft.com/office/drawing/2014/main" id="{EF9123B5-A788-40A9-979C-5081ED42D2D1}"/>
              </a:ext>
            </a:extLst>
          </p:cNvPr>
          <p:cNvGrpSpPr/>
          <p:nvPr/>
        </p:nvGrpSpPr>
        <p:grpSpPr>
          <a:xfrm>
            <a:off x="10224928" y="21217118"/>
            <a:ext cx="9792868" cy="4038539"/>
            <a:chOff x="13043972" y="30091120"/>
            <a:chExt cx="13973748" cy="5762716"/>
          </a:xfrm>
        </p:grpSpPr>
        <p:sp>
          <p:nvSpPr>
            <p:cNvPr id="74" name="文字方塊 73">
              <a:extLst>
                <a:ext uri="{FF2B5EF4-FFF2-40B4-BE49-F238E27FC236}">
                  <a16:creationId xmlns:a16="http://schemas.microsoft.com/office/drawing/2014/main" id="{05570C5A-DE91-41B4-8B15-1EB6831D1544}"/>
                </a:ext>
              </a:extLst>
            </p:cNvPr>
            <p:cNvSpPr txBox="1"/>
            <p:nvPr/>
          </p:nvSpPr>
          <p:spPr>
            <a:xfrm>
              <a:off x="13536539" y="30091120"/>
              <a:ext cx="6746749" cy="747241"/>
            </a:xfrm>
            <a:prstGeom prst="rect">
              <a:avLst/>
            </a:prstGeom>
            <a:noFill/>
          </p:spPr>
          <p:txBody>
            <a:bodyPr wrap="none" rtlCol="0">
              <a:spAutoFit/>
            </a:bodyPr>
            <a:lstStyle/>
            <a:p>
              <a:r>
                <a:rPr lang="en-US" altLang="zh-TW" sz="2803" b="1" dirty="0">
                  <a:solidFill>
                    <a:srgbClr val="355A30"/>
                  </a:solidFill>
                  <a:latin typeface="Times New Roman" panose="02020603050405020304" pitchFamily="18" charset="0"/>
                  <a:ea typeface="標楷體" panose="03000509000000000000" pitchFamily="65" charset="-120"/>
                  <a:cs typeface="Times New Roman" panose="02020603050405020304" pitchFamily="18" charset="0"/>
                </a:rPr>
                <a:t>The Effect of Surface Tension</a:t>
              </a:r>
            </a:p>
          </p:txBody>
        </p:sp>
        <p:sp>
          <p:nvSpPr>
            <p:cNvPr id="75" name="內容版面配置區 2">
              <a:extLst>
                <a:ext uri="{FF2B5EF4-FFF2-40B4-BE49-F238E27FC236}">
                  <a16:creationId xmlns:a16="http://schemas.microsoft.com/office/drawing/2014/main" id="{1A2D0062-F721-4092-8574-6E1FFB3BDD75}"/>
                </a:ext>
              </a:extLst>
            </p:cNvPr>
            <p:cNvSpPr txBox="1">
              <a:spLocks/>
            </p:cNvSpPr>
            <p:nvPr/>
          </p:nvSpPr>
          <p:spPr>
            <a:xfrm>
              <a:off x="13786160" y="34298474"/>
              <a:ext cx="12487600" cy="1555362"/>
            </a:xfrm>
            <a:prstGeom prst="rect">
              <a:avLst/>
            </a:prstGeom>
          </p:spPr>
          <p:txBody>
            <a:bodyPr vert="horz" lIns="64082" tIns="32041" rIns="64082" bIns="32041" rtlCol="0">
              <a:noAutofit/>
            </a:bodyPr>
            <a:lstStyle>
              <a:lvl1pPr marL="675010" indent="-675010" algn="l" defTabSz="2700040" rtl="0" eaLnBrk="1" latinLnBrk="0" hangingPunct="1">
                <a:lnSpc>
                  <a:spcPct val="90000"/>
                </a:lnSpc>
                <a:spcBef>
                  <a:spcPts val="2953"/>
                </a:spcBef>
                <a:buFont typeface="Arial" panose="020B0604020202020204" pitchFamily="34" charset="0"/>
                <a:buChar char="•"/>
                <a:defRPr sz="8268" kern="1200">
                  <a:solidFill>
                    <a:schemeClr val="tx1"/>
                  </a:solidFill>
                  <a:latin typeface="+mn-lt"/>
                  <a:ea typeface="+mn-ea"/>
                  <a:cs typeface="+mn-cs"/>
                </a:defRPr>
              </a:lvl1pPr>
              <a:lvl2pPr marL="2025030" indent="-675010" algn="l" defTabSz="2700040" rtl="0" eaLnBrk="1" latinLnBrk="0" hangingPunct="1">
                <a:lnSpc>
                  <a:spcPct val="90000"/>
                </a:lnSpc>
                <a:spcBef>
                  <a:spcPts val="1476"/>
                </a:spcBef>
                <a:buFont typeface="Arial" panose="020B0604020202020204" pitchFamily="34" charset="0"/>
                <a:buChar char="•"/>
                <a:defRPr sz="7087" kern="1200">
                  <a:solidFill>
                    <a:schemeClr val="tx1"/>
                  </a:solidFill>
                  <a:latin typeface="+mn-lt"/>
                  <a:ea typeface="+mn-ea"/>
                  <a:cs typeface="+mn-cs"/>
                </a:defRPr>
              </a:lvl2pPr>
              <a:lvl3pPr marL="3375050" indent="-675010" algn="l" defTabSz="2700040" rtl="0" eaLnBrk="1" latinLnBrk="0" hangingPunct="1">
                <a:lnSpc>
                  <a:spcPct val="90000"/>
                </a:lnSpc>
                <a:spcBef>
                  <a:spcPts val="1476"/>
                </a:spcBef>
                <a:buFont typeface="Arial" panose="020B0604020202020204" pitchFamily="34" charset="0"/>
                <a:buChar char="•"/>
                <a:defRPr sz="5906" kern="1200">
                  <a:solidFill>
                    <a:schemeClr val="tx1"/>
                  </a:solidFill>
                  <a:latin typeface="+mn-lt"/>
                  <a:ea typeface="+mn-ea"/>
                  <a:cs typeface="+mn-cs"/>
                </a:defRPr>
              </a:lvl3pPr>
              <a:lvl4pPr marL="4725071" indent="-675010" algn="l" defTabSz="2700040" rtl="0" eaLnBrk="1" latinLnBrk="0" hangingPunct="1">
                <a:lnSpc>
                  <a:spcPct val="90000"/>
                </a:lnSpc>
                <a:spcBef>
                  <a:spcPts val="1476"/>
                </a:spcBef>
                <a:buFont typeface="Arial" panose="020B0604020202020204" pitchFamily="34" charset="0"/>
                <a:buChar char="•"/>
                <a:defRPr sz="5315" kern="1200">
                  <a:solidFill>
                    <a:schemeClr val="tx1"/>
                  </a:solidFill>
                  <a:latin typeface="+mn-lt"/>
                  <a:ea typeface="+mn-ea"/>
                  <a:cs typeface="+mn-cs"/>
                </a:defRPr>
              </a:lvl4pPr>
              <a:lvl5pPr marL="6075091" indent="-675010" algn="l" defTabSz="2700040" rtl="0" eaLnBrk="1" latinLnBrk="0" hangingPunct="1">
                <a:lnSpc>
                  <a:spcPct val="90000"/>
                </a:lnSpc>
                <a:spcBef>
                  <a:spcPts val="1476"/>
                </a:spcBef>
                <a:buFont typeface="Arial" panose="020B0604020202020204" pitchFamily="34" charset="0"/>
                <a:buChar char="•"/>
                <a:defRPr sz="5315" kern="1200">
                  <a:solidFill>
                    <a:schemeClr val="tx1"/>
                  </a:solidFill>
                  <a:latin typeface="+mn-lt"/>
                  <a:ea typeface="+mn-ea"/>
                  <a:cs typeface="+mn-cs"/>
                </a:defRPr>
              </a:lvl5pPr>
              <a:lvl6pPr marL="7425111" indent="-675010" algn="l" defTabSz="2700040" rtl="0" eaLnBrk="1" latinLnBrk="0" hangingPunct="1">
                <a:lnSpc>
                  <a:spcPct val="90000"/>
                </a:lnSpc>
                <a:spcBef>
                  <a:spcPts val="1476"/>
                </a:spcBef>
                <a:buFont typeface="Arial" panose="020B0604020202020204" pitchFamily="34" charset="0"/>
                <a:buChar char="•"/>
                <a:defRPr sz="5315" kern="1200">
                  <a:solidFill>
                    <a:schemeClr val="tx1"/>
                  </a:solidFill>
                  <a:latin typeface="+mn-lt"/>
                  <a:ea typeface="+mn-ea"/>
                  <a:cs typeface="+mn-cs"/>
                </a:defRPr>
              </a:lvl6pPr>
              <a:lvl7pPr marL="8775131" indent="-675010" algn="l" defTabSz="2700040" rtl="0" eaLnBrk="1" latinLnBrk="0" hangingPunct="1">
                <a:lnSpc>
                  <a:spcPct val="90000"/>
                </a:lnSpc>
                <a:spcBef>
                  <a:spcPts val="1476"/>
                </a:spcBef>
                <a:buFont typeface="Arial" panose="020B0604020202020204" pitchFamily="34" charset="0"/>
                <a:buChar char="•"/>
                <a:defRPr sz="5315" kern="1200">
                  <a:solidFill>
                    <a:schemeClr val="tx1"/>
                  </a:solidFill>
                  <a:latin typeface="+mn-lt"/>
                  <a:ea typeface="+mn-ea"/>
                  <a:cs typeface="+mn-cs"/>
                </a:defRPr>
              </a:lvl7pPr>
              <a:lvl8pPr marL="10125151" indent="-675010" algn="l" defTabSz="2700040" rtl="0" eaLnBrk="1" latinLnBrk="0" hangingPunct="1">
                <a:lnSpc>
                  <a:spcPct val="90000"/>
                </a:lnSpc>
                <a:spcBef>
                  <a:spcPts val="1476"/>
                </a:spcBef>
                <a:buFont typeface="Arial" panose="020B0604020202020204" pitchFamily="34" charset="0"/>
                <a:buChar char="•"/>
                <a:defRPr sz="5315" kern="1200">
                  <a:solidFill>
                    <a:schemeClr val="tx1"/>
                  </a:solidFill>
                  <a:latin typeface="+mn-lt"/>
                  <a:ea typeface="+mn-ea"/>
                  <a:cs typeface="+mn-cs"/>
                </a:defRPr>
              </a:lvl8pPr>
              <a:lvl9pPr marL="11475171" indent="-675010" algn="l" defTabSz="2700040" rtl="0" eaLnBrk="1" latinLnBrk="0" hangingPunct="1">
                <a:lnSpc>
                  <a:spcPct val="90000"/>
                </a:lnSpc>
                <a:spcBef>
                  <a:spcPts val="1476"/>
                </a:spcBef>
                <a:buFont typeface="Arial" panose="020B0604020202020204" pitchFamily="34" charset="0"/>
                <a:buChar char="•"/>
                <a:defRPr sz="5315" kern="1200">
                  <a:solidFill>
                    <a:schemeClr val="tx1"/>
                  </a:solidFill>
                  <a:latin typeface="+mn-lt"/>
                  <a:ea typeface="+mn-ea"/>
                  <a:cs typeface="+mn-cs"/>
                </a:defRPr>
              </a:lvl9pPr>
            </a:lstStyle>
            <a:p>
              <a:pPr marL="0" indent="0" algn="just">
                <a:lnSpc>
                  <a:spcPts val="2102"/>
                </a:lnSpc>
                <a:buNone/>
              </a:pPr>
              <a:r>
                <a:rPr lang="zh-TW" altLang="en-US" sz="2000" dirty="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In order to test the formation mechanism, a perturbation is applied by added surfactant on the drop surface through a needle as labelled in (a). The surface tension at the needle side is decreased (</a:t>
              </a:r>
              <a:r>
                <a:rPr lang="el-GR" altLang="zh-TW" sz="2000" dirty="0">
                  <a:latin typeface="Times New Roman" panose="02020603050405020304" pitchFamily="18" charset="0"/>
                  <a:ea typeface="標楷體" panose="03000509000000000000" pitchFamily="65" charset="-120"/>
                  <a:cs typeface="Times New Roman" panose="02020603050405020304" pitchFamily="18" charset="0"/>
                </a:rPr>
                <a:t>γ</a:t>
              </a:r>
              <a:r>
                <a:rPr lang="en-US" altLang="zh-TW" sz="2000" dirty="0">
                  <a:latin typeface="Times New Roman" panose="02020603050405020304" pitchFamily="18" charset="0"/>
                  <a:ea typeface="標楷體" panose="03000509000000000000" pitchFamily="65" charset="-120"/>
                  <a:cs typeface="Times New Roman" panose="02020603050405020304" pitchFamily="18" charset="0"/>
                </a:rPr>
                <a:t>-). Hence, the Marangoni stress is induced as illustrated in (b). The corresponding profile is shown in (c).</a:t>
              </a:r>
            </a:p>
          </p:txBody>
        </p:sp>
        <p:grpSp>
          <p:nvGrpSpPr>
            <p:cNvPr id="76" name="群組 75">
              <a:extLst>
                <a:ext uri="{FF2B5EF4-FFF2-40B4-BE49-F238E27FC236}">
                  <a16:creationId xmlns:a16="http://schemas.microsoft.com/office/drawing/2014/main" id="{B7858BE5-423A-4F92-970A-C4E768CAB306}"/>
                </a:ext>
              </a:extLst>
            </p:cNvPr>
            <p:cNvGrpSpPr/>
            <p:nvPr/>
          </p:nvGrpSpPr>
          <p:grpSpPr>
            <a:xfrm>
              <a:off x="21644010" y="30841482"/>
              <a:ext cx="5373710" cy="3443800"/>
              <a:chOff x="21644010" y="30148876"/>
              <a:chExt cx="5373710" cy="3443800"/>
            </a:xfrm>
          </p:grpSpPr>
          <p:grpSp>
            <p:nvGrpSpPr>
              <p:cNvPr id="90" name="群組 89">
                <a:extLst>
                  <a:ext uri="{FF2B5EF4-FFF2-40B4-BE49-F238E27FC236}">
                    <a16:creationId xmlns:a16="http://schemas.microsoft.com/office/drawing/2014/main" id="{B1D069F9-FFB9-48FE-894E-9F3BD1192641}"/>
                  </a:ext>
                </a:extLst>
              </p:cNvPr>
              <p:cNvGrpSpPr/>
              <p:nvPr/>
            </p:nvGrpSpPr>
            <p:grpSpPr>
              <a:xfrm>
                <a:off x="21731682" y="30697339"/>
                <a:ext cx="5286038" cy="2895337"/>
                <a:chOff x="13483719" y="25792852"/>
                <a:chExt cx="5286038" cy="2895337"/>
              </a:xfrm>
            </p:grpSpPr>
            <p:pic>
              <p:nvPicPr>
                <p:cNvPr id="92" name="圖片 91">
                  <a:extLst>
                    <a:ext uri="{FF2B5EF4-FFF2-40B4-BE49-F238E27FC236}">
                      <a16:creationId xmlns:a16="http://schemas.microsoft.com/office/drawing/2014/main" id="{EA6CCAF4-B851-4E47-A86E-25BDD4F2232D}"/>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1333" r="7191"/>
                <a:stretch/>
              </p:blipFill>
              <p:spPr>
                <a:xfrm>
                  <a:off x="13483719" y="25792852"/>
                  <a:ext cx="5286038" cy="2895337"/>
                </a:xfrm>
                <a:prstGeom prst="rect">
                  <a:avLst/>
                </a:prstGeom>
              </p:spPr>
            </p:pic>
            <p:sp>
              <p:nvSpPr>
                <p:cNvPr id="93" name="文字方塊 92">
                  <a:extLst>
                    <a:ext uri="{FF2B5EF4-FFF2-40B4-BE49-F238E27FC236}">
                      <a16:creationId xmlns:a16="http://schemas.microsoft.com/office/drawing/2014/main" id="{36A421BB-BAA0-49D1-9A6D-5BD57672E908}"/>
                    </a:ext>
                  </a:extLst>
                </p:cNvPr>
                <p:cNvSpPr txBox="1"/>
                <p:nvPr/>
              </p:nvSpPr>
              <p:spPr>
                <a:xfrm>
                  <a:off x="15512161" y="27256595"/>
                  <a:ext cx="1789622" cy="747513"/>
                </a:xfrm>
                <a:prstGeom prst="rect">
                  <a:avLst/>
                </a:prstGeom>
                <a:solidFill>
                  <a:schemeClr val="bg1"/>
                </a:solidFill>
              </p:spPr>
              <p:txBody>
                <a:bodyPr wrap="square" rtlCol="0">
                  <a:spAutoFit/>
                </a:bodyPr>
                <a:lstStyle/>
                <a:p>
                  <a:r>
                    <a:rPr lang="en-US" altLang="zh-TW" sz="1402" dirty="0">
                      <a:solidFill>
                        <a:srgbClr val="6FD026"/>
                      </a:solidFill>
                      <a:latin typeface="Times New Roman" panose="02020603050405020304" pitchFamily="18" charset="0"/>
                      <a:cs typeface="Times New Roman" panose="02020603050405020304" pitchFamily="18" charset="0"/>
                    </a:rPr>
                    <a:t>w/ </a:t>
                  </a:r>
                  <a:r>
                    <a:rPr lang="zh-TW" altLang="en-US" sz="1402" dirty="0">
                      <a:solidFill>
                        <a:srgbClr val="6FD026"/>
                      </a:solidFill>
                      <a:latin typeface="Times New Roman" panose="02020603050405020304" pitchFamily="18" charset="0"/>
                      <a:cs typeface="Times New Roman" panose="02020603050405020304" pitchFamily="18" charset="0"/>
                    </a:rPr>
                    <a:t>  </a:t>
                  </a:r>
                  <a:r>
                    <a:rPr lang="en-US" altLang="zh-TW" sz="1402" dirty="0">
                      <a:solidFill>
                        <a:srgbClr val="6FD026"/>
                      </a:solidFill>
                      <a:latin typeface="Times New Roman" panose="02020603050405020304" pitchFamily="18" charset="0"/>
                      <a:cs typeface="Times New Roman" panose="02020603050405020304" pitchFamily="18" charset="0"/>
                    </a:rPr>
                    <a:t>surfactant</a:t>
                  </a:r>
                </a:p>
                <a:p>
                  <a:r>
                    <a:rPr lang="en-US" altLang="zh-TW" sz="1402" dirty="0">
                      <a:latin typeface="Times New Roman" panose="02020603050405020304" pitchFamily="18" charset="0"/>
                      <a:cs typeface="Times New Roman" panose="02020603050405020304" pitchFamily="18" charset="0"/>
                    </a:rPr>
                    <a:t>w/o surfactant</a:t>
                  </a:r>
                  <a:endParaRPr lang="zh-TW" altLang="en-US" sz="1402" dirty="0">
                    <a:latin typeface="Times New Roman" panose="02020603050405020304" pitchFamily="18" charset="0"/>
                    <a:cs typeface="Times New Roman" panose="02020603050405020304" pitchFamily="18" charset="0"/>
                  </a:endParaRPr>
                </a:p>
              </p:txBody>
            </p:sp>
          </p:grpSp>
          <p:sp>
            <p:nvSpPr>
              <p:cNvPr id="91" name="文字方塊 90">
                <a:extLst>
                  <a:ext uri="{FF2B5EF4-FFF2-40B4-BE49-F238E27FC236}">
                    <a16:creationId xmlns:a16="http://schemas.microsoft.com/office/drawing/2014/main" id="{5D8F9701-E216-46B0-9754-CA57A8BD8A51}"/>
                  </a:ext>
                </a:extLst>
              </p:cNvPr>
              <p:cNvSpPr txBox="1"/>
              <p:nvPr/>
            </p:nvSpPr>
            <p:spPr>
              <a:xfrm>
                <a:off x="21644010" y="30148876"/>
                <a:ext cx="661508" cy="562603"/>
              </a:xfrm>
              <a:prstGeom prst="rect">
                <a:avLst/>
              </a:prstGeom>
              <a:noFill/>
            </p:spPr>
            <p:txBody>
              <a:bodyPr wrap="none" rtlCol="0">
                <a:spAutoFit/>
              </a:bodyPr>
              <a:lstStyle/>
              <a:p>
                <a:r>
                  <a:rPr lang="en-US" altLang="zh-TW" sz="1962" dirty="0">
                    <a:latin typeface="Times New Roman" panose="02020603050405020304" pitchFamily="18" charset="0"/>
                    <a:cs typeface="Times New Roman" panose="02020603050405020304" pitchFamily="18" charset="0"/>
                  </a:rPr>
                  <a:t>(c)</a:t>
                </a:r>
                <a:endParaRPr lang="zh-TW" altLang="en-US" sz="1962" dirty="0">
                  <a:latin typeface="Times New Roman" panose="02020603050405020304" pitchFamily="18" charset="0"/>
                  <a:cs typeface="Times New Roman" panose="02020603050405020304" pitchFamily="18" charset="0"/>
                </a:endParaRPr>
              </a:p>
            </p:txBody>
          </p:sp>
        </p:grpSp>
        <p:grpSp>
          <p:nvGrpSpPr>
            <p:cNvPr id="77" name="群組 76">
              <a:extLst>
                <a:ext uri="{FF2B5EF4-FFF2-40B4-BE49-F238E27FC236}">
                  <a16:creationId xmlns:a16="http://schemas.microsoft.com/office/drawing/2014/main" id="{D76E2CFD-BB5F-4EEF-BC3C-41AB7482EB3C}"/>
                </a:ext>
              </a:extLst>
            </p:cNvPr>
            <p:cNvGrpSpPr/>
            <p:nvPr/>
          </p:nvGrpSpPr>
          <p:grpSpPr>
            <a:xfrm>
              <a:off x="13043972" y="30841482"/>
              <a:ext cx="3047413" cy="2985835"/>
              <a:chOff x="13043972" y="30073846"/>
              <a:chExt cx="3047413" cy="2985835"/>
            </a:xfrm>
          </p:grpSpPr>
          <p:grpSp>
            <p:nvGrpSpPr>
              <p:cNvPr id="86" name="群組 85">
                <a:extLst>
                  <a:ext uri="{FF2B5EF4-FFF2-40B4-BE49-F238E27FC236}">
                    <a16:creationId xmlns:a16="http://schemas.microsoft.com/office/drawing/2014/main" id="{9709D372-AA65-4225-999A-26BEA8CC51C9}"/>
                  </a:ext>
                </a:extLst>
              </p:cNvPr>
              <p:cNvGrpSpPr/>
              <p:nvPr/>
            </p:nvGrpSpPr>
            <p:grpSpPr>
              <a:xfrm>
                <a:off x="13043972" y="30375940"/>
                <a:ext cx="3047413" cy="2683741"/>
                <a:chOff x="23999778" y="25995834"/>
                <a:chExt cx="2571434" cy="2264567"/>
              </a:xfrm>
            </p:grpSpPr>
            <p:pic>
              <p:nvPicPr>
                <p:cNvPr id="88" name="圖片 87">
                  <a:extLst>
                    <a:ext uri="{FF2B5EF4-FFF2-40B4-BE49-F238E27FC236}">
                      <a16:creationId xmlns:a16="http://schemas.microsoft.com/office/drawing/2014/main" id="{F7DEE685-3B3A-4FFB-9F59-851B0121B2C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4868721" y="26629284"/>
                  <a:ext cx="1702491" cy="1631117"/>
                </a:xfrm>
                <a:prstGeom prst="rect">
                  <a:avLst/>
                </a:prstGeom>
              </p:spPr>
            </p:pic>
            <p:pic>
              <p:nvPicPr>
                <p:cNvPr id="89" name="圖片 88">
                  <a:extLst>
                    <a:ext uri="{FF2B5EF4-FFF2-40B4-BE49-F238E27FC236}">
                      <a16:creationId xmlns:a16="http://schemas.microsoft.com/office/drawing/2014/main" id="{6B60F259-205C-4344-8118-03DB0CA8B85E}"/>
                    </a:ext>
                  </a:extLst>
                </p:cNvPr>
                <p:cNvPicPr>
                  <a:picLocks noChangeAspect="1"/>
                </p:cNvPicPr>
                <p:nvPr/>
              </p:nvPicPr>
              <p:blipFill rotWithShape="1">
                <a:blip r:embed="rId14" cstate="print">
                  <a:clrChange>
                    <a:clrFrom>
                      <a:srgbClr val="FFFFFF"/>
                    </a:clrFrom>
                    <a:clrTo>
                      <a:srgbClr val="FFFFFF">
                        <a:alpha val="0"/>
                      </a:srgbClr>
                    </a:clrTo>
                  </a:clrChange>
                  <a:duotone>
                    <a:prstClr val="black"/>
                    <a:schemeClr val="tx2">
                      <a:tint val="45000"/>
                      <a:satMod val="400000"/>
                    </a:schemeClr>
                  </a:duotone>
                  <a:extLst>
                    <a:ext uri="{28A0092B-C50C-407E-A947-70E740481C1C}">
                      <a14:useLocalDpi xmlns:a14="http://schemas.microsoft.com/office/drawing/2010/main" val="0"/>
                    </a:ext>
                  </a:extLst>
                </a:blip>
                <a:srcRect l="26332" t="67088" r="45859"/>
                <a:stretch/>
              </p:blipFill>
              <p:spPr>
                <a:xfrm>
                  <a:off x="23999778" y="25995834"/>
                  <a:ext cx="1868418" cy="1691198"/>
                </a:xfrm>
                <a:prstGeom prst="rect">
                  <a:avLst/>
                </a:prstGeom>
              </p:spPr>
            </p:pic>
          </p:grpSp>
          <p:sp>
            <p:nvSpPr>
              <p:cNvPr id="87" name="文字方塊 86">
                <a:extLst>
                  <a:ext uri="{FF2B5EF4-FFF2-40B4-BE49-F238E27FC236}">
                    <a16:creationId xmlns:a16="http://schemas.microsoft.com/office/drawing/2014/main" id="{BA493258-D988-4937-8B70-5F0A2387284F}"/>
                  </a:ext>
                </a:extLst>
              </p:cNvPr>
              <p:cNvSpPr txBox="1"/>
              <p:nvPr/>
            </p:nvSpPr>
            <p:spPr>
              <a:xfrm>
                <a:off x="13561953" y="30073846"/>
                <a:ext cx="661508" cy="562603"/>
              </a:xfrm>
              <a:prstGeom prst="rect">
                <a:avLst/>
              </a:prstGeom>
              <a:noFill/>
            </p:spPr>
            <p:txBody>
              <a:bodyPr wrap="none" rtlCol="0">
                <a:spAutoFit/>
              </a:bodyPr>
              <a:lstStyle/>
              <a:p>
                <a:r>
                  <a:rPr lang="en-US" altLang="zh-TW" sz="1962" dirty="0">
                    <a:latin typeface="Times New Roman" panose="02020603050405020304" pitchFamily="18" charset="0"/>
                    <a:cs typeface="Times New Roman" panose="02020603050405020304" pitchFamily="18" charset="0"/>
                  </a:rPr>
                  <a:t>(a)</a:t>
                </a:r>
                <a:endParaRPr lang="zh-TW" altLang="en-US" sz="1962" dirty="0">
                  <a:latin typeface="Times New Roman" panose="02020603050405020304" pitchFamily="18" charset="0"/>
                  <a:cs typeface="Times New Roman" panose="02020603050405020304" pitchFamily="18" charset="0"/>
                </a:endParaRPr>
              </a:p>
            </p:txBody>
          </p:sp>
        </p:grpSp>
        <p:grpSp>
          <p:nvGrpSpPr>
            <p:cNvPr id="78" name="群組 77">
              <a:extLst>
                <a:ext uri="{FF2B5EF4-FFF2-40B4-BE49-F238E27FC236}">
                  <a16:creationId xmlns:a16="http://schemas.microsoft.com/office/drawing/2014/main" id="{D31877B3-33BA-44DA-9C80-3C6D8D02FCCB}"/>
                </a:ext>
              </a:extLst>
            </p:cNvPr>
            <p:cNvGrpSpPr/>
            <p:nvPr/>
          </p:nvGrpSpPr>
          <p:grpSpPr>
            <a:xfrm>
              <a:off x="16401588" y="30852107"/>
              <a:ext cx="5429713" cy="3005867"/>
              <a:chOff x="16401588" y="30098541"/>
              <a:chExt cx="5429713" cy="3005867"/>
            </a:xfrm>
          </p:grpSpPr>
          <p:sp>
            <p:nvSpPr>
              <p:cNvPr id="79" name="文字方塊 78">
                <a:extLst>
                  <a:ext uri="{FF2B5EF4-FFF2-40B4-BE49-F238E27FC236}">
                    <a16:creationId xmlns:a16="http://schemas.microsoft.com/office/drawing/2014/main" id="{C4573918-0F6A-4461-AEAD-88E88D378AE7}"/>
                  </a:ext>
                </a:extLst>
              </p:cNvPr>
              <p:cNvSpPr txBox="1"/>
              <p:nvPr/>
            </p:nvSpPr>
            <p:spPr>
              <a:xfrm>
                <a:off x="16419542" y="30098541"/>
                <a:ext cx="679807" cy="562603"/>
              </a:xfrm>
              <a:prstGeom prst="rect">
                <a:avLst/>
              </a:prstGeom>
              <a:noFill/>
            </p:spPr>
            <p:txBody>
              <a:bodyPr wrap="none" rtlCol="0">
                <a:spAutoFit/>
              </a:bodyPr>
              <a:lstStyle/>
              <a:p>
                <a:r>
                  <a:rPr lang="en-US" altLang="zh-TW" sz="1962" dirty="0">
                    <a:latin typeface="Times New Roman" panose="02020603050405020304" pitchFamily="18" charset="0"/>
                    <a:cs typeface="Times New Roman" panose="02020603050405020304" pitchFamily="18" charset="0"/>
                  </a:rPr>
                  <a:t>(b)</a:t>
                </a:r>
                <a:endParaRPr lang="zh-TW" altLang="en-US" sz="1962" dirty="0">
                  <a:latin typeface="Times New Roman" panose="02020603050405020304" pitchFamily="18" charset="0"/>
                  <a:cs typeface="Times New Roman" panose="02020603050405020304" pitchFamily="18" charset="0"/>
                </a:endParaRPr>
              </a:p>
            </p:txBody>
          </p:sp>
          <p:grpSp>
            <p:nvGrpSpPr>
              <p:cNvPr id="80" name="群組 79">
                <a:extLst>
                  <a:ext uri="{FF2B5EF4-FFF2-40B4-BE49-F238E27FC236}">
                    <a16:creationId xmlns:a16="http://schemas.microsoft.com/office/drawing/2014/main" id="{F6DC7B9A-1314-46CA-82D1-F82E0139F78E}"/>
                  </a:ext>
                </a:extLst>
              </p:cNvPr>
              <p:cNvGrpSpPr/>
              <p:nvPr/>
            </p:nvGrpSpPr>
            <p:grpSpPr>
              <a:xfrm>
                <a:off x="16401588" y="30558969"/>
                <a:ext cx="5429713" cy="2545439"/>
                <a:chOff x="18892396" y="25757497"/>
                <a:chExt cx="5429713" cy="2545439"/>
              </a:xfrm>
            </p:grpSpPr>
            <p:pic>
              <p:nvPicPr>
                <p:cNvPr id="81" name="圖片 80">
                  <a:extLst>
                    <a:ext uri="{FF2B5EF4-FFF2-40B4-BE49-F238E27FC236}">
                      <a16:creationId xmlns:a16="http://schemas.microsoft.com/office/drawing/2014/main" id="{EB8C0129-7CF3-4C0F-9B1F-5D7915D00CE2}"/>
                    </a:ext>
                  </a:extLst>
                </p:cNvPr>
                <p:cNvPicPr>
                  <a:picLocks noChangeAspect="1"/>
                </p:cNvPicPr>
                <p:nvPr/>
              </p:nvPicPr>
              <p:blipFill rotWithShape="1">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l="2676" b="42845"/>
                <a:stretch/>
              </p:blipFill>
              <p:spPr>
                <a:xfrm>
                  <a:off x="18892396" y="25757497"/>
                  <a:ext cx="5429713" cy="2545439"/>
                </a:xfrm>
                <a:prstGeom prst="rect">
                  <a:avLst/>
                </a:prstGeom>
              </p:spPr>
            </p:pic>
            <mc:AlternateContent xmlns:mc="http://schemas.openxmlformats.org/markup-compatibility/2006" xmlns:a14="http://schemas.microsoft.com/office/drawing/2010/main">
              <mc:Choice Requires="a14">
                <p:sp>
                  <p:nvSpPr>
                    <p:cNvPr id="82" name="文字方塊 81">
                      <a:extLst>
                        <a:ext uri="{FF2B5EF4-FFF2-40B4-BE49-F238E27FC236}">
                          <a16:creationId xmlns:a16="http://schemas.microsoft.com/office/drawing/2014/main" id="{07644038-8CD6-47A0-8A34-120B71A05E1F}"/>
                        </a:ext>
                      </a:extLst>
                    </p:cNvPr>
                    <p:cNvSpPr txBox="1"/>
                    <p:nvPr/>
                  </p:nvSpPr>
                  <p:spPr>
                    <a:xfrm>
                      <a:off x="18912999" y="26889738"/>
                      <a:ext cx="572120" cy="43963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altLang="zh-TW" sz="1402" i="1" dirty="0">
                                    <a:solidFill>
                                      <a:srgbClr val="FF0000"/>
                                    </a:solidFill>
                                    <a:latin typeface="Cambria Math" panose="02040503050406030204" pitchFamily="18" charset="0"/>
                                    <a:cs typeface="Arial" panose="020B0604020202020204" pitchFamily="34" charset="0"/>
                                  </a:rPr>
                                </m:ctrlPr>
                              </m:sSubPr>
                              <m:e>
                                <m:r>
                                  <a:rPr lang="zh-TW" altLang="en-US" sz="1402" i="1" dirty="0">
                                    <a:solidFill>
                                      <a:srgbClr val="FF0000"/>
                                    </a:solidFill>
                                    <a:latin typeface="Cambria Math" panose="02040503050406030204" pitchFamily="18" charset="0"/>
                                    <a:cs typeface="Arial" panose="020B0604020202020204" pitchFamily="34" charset="0"/>
                                  </a:rPr>
                                  <m:t>𝛾</m:t>
                                </m:r>
                              </m:e>
                              <m:sub>
                                <m:r>
                                  <a:rPr lang="en-US" altLang="zh-TW" sz="1402" i="1" dirty="0">
                                    <a:solidFill>
                                      <a:srgbClr val="FF0000"/>
                                    </a:solidFill>
                                    <a:latin typeface="Cambria Math" panose="02040503050406030204" pitchFamily="18" charset="0"/>
                                    <a:cs typeface="Arial" panose="020B0604020202020204" pitchFamily="34" charset="0"/>
                                  </a:rPr>
                                  <m:t>0</m:t>
                                </m:r>
                              </m:sub>
                            </m:sSub>
                          </m:oMath>
                        </m:oMathPara>
                      </a14:m>
                      <a:endParaRPr lang="zh-TW" altLang="en-US" sz="1682" dirty="0">
                        <a:latin typeface="Times New Roman" panose="02020603050405020304" pitchFamily="18" charset="0"/>
                        <a:cs typeface="Times New Roman" panose="02020603050405020304" pitchFamily="18" charset="0"/>
                      </a:endParaRPr>
                    </a:p>
                  </p:txBody>
                </p:sp>
              </mc:Choice>
              <mc:Fallback xmlns="">
                <p:sp>
                  <p:nvSpPr>
                    <p:cNvPr id="505" name="文字方塊 504">
                      <a:extLst>
                        <a:ext uri="{FF2B5EF4-FFF2-40B4-BE49-F238E27FC236}">
                          <a16:creationId xmlns:a16="http://schemas.microsoft.com/office/drawing/2014/main" id="{CD506775-EE8C-43E2-9AA1-843A08E4E6BD}"/>
                        </a:ext>
                      </a:extLst>
                    </p:cNvPr>
                    <p:cNvSpPr txBox="1">
                      <a:spLocks noRot="1" noChangeAspect="1" noMove="1" noResize="1" noEditPoints="1" noAdjustHandles="1" noChangeArrowheads="1" noChangeShapeType="1" noTextEdit="1"/>
                    </p:cNvSpPr>
                    <p:nvPr/>
                  </p:nvSpPr>
                  <p:spPr>
                    <a:xfrm>
                      <a:off x="18912999" y="26889738"/>
                      <a:ext cx="572120" cy="439635"/>
                    </a:xfrm>
                    <a:prstGeom prst="rect">
                      <a:avLst/>
                    </a:prstGeom>
                    <a:blipFill>
                      <a:blip r:embed="rId16"/>
                      <a:stretch>
                        <a:fillRect b="-1961"/>
                      </a:stretch>
                    </a:blipFill>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sp>
                  <p:nvSpPr>
                    <p:cNvPr id="83" name="文字方塊 82">
                      <a:extLst>
                        <a:ext uri="{FF2B5EF4-FFF2-40B4-BE49-F238E27FC236}">
                          <a16:creationId xmlns:a16="http://schemas.microsoft.com/office/drawing/2014/main" id="{B51A1557-2E8A-45CA-B230-B07CADA26042}"/>
                        </a:ext>
                      </a:extLst>
                    </p:cNvPr>
                    <p:cNvSpPr txBox="1"/>
                    <p:nvPr/>
                  </p:nvSpPr>
                  <p:spPr>
                    <a:xfrm>
                      <a:off x="21999370" y="26531531"/>
                      <a:ext cx="572120" cy="43963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altLang="zh-TW" sz="1402" i="1" dirty="0">
                                    <a:solidFill>
                                      <a:srgbClr val="FF0000"/>
                                    </a:solidFill>
                                    <a:latin typeface="Cambria Math" panose="02040503050406030204" pitchFamily="18" charset="0"/>
                                    <a:cs typeface="Arial" panose="020B0604020202020204" pitchFamily="34" charset="0"/>
                                  </a:rPr>
                                </m:ctrlPr>
                              </m:sSubPr>
                              <m:e>
                                <m:r>
                                  <a:rPr lang="zh-TW" altLang="en-US" sz="1402" i="1" dirty="0">
                                    <a:solidFill>
                                      <a:srgbClr val="FF0000"/>
                                    </a:solidFill>
                                    <a:latin typeface="Cambria Math" panose="02040503050406030204" pitchFamily="18" charset="0"/>
                                    <a:cs typeface="Arial" panose="020B0604020202020204" pitchFamily="34" charset="0"/>
                                  </a:rPr>
                                  <m:t>𝛾</m:t>
                                </m:r>
                              </m:e>
                              <m:sub>
                                <m:r>
                                  <a:rPr lang="en-US" altLang="zh-TW" sz="1402" i="1" dirty="0">
                                    <a:solidFill>
                                      <a:srgbClr val="FF0000"/>
                                    </a:solidFill>
                                    <a:latin typeface="Cambria Math" panose="02040503050406030204" pitchFamily="18" charset="0"/>
                                    <a:cs typeface="Arial" panose="020B0604020202020204" pitchFamily="34" charset="0"/>
                                  </a:rPr>
                                  <m:t>0</m:t>
                                </m:r>
                              </m:sub>
                            </m:sSub>
                          </m:oMath>
                        </m:oMathPara>
                      </a14:m>
                      <a:endParaRPr lang="zh-TW" altLang="en-US" sz="1402" dirty="0">
                        <a:solidFill>
                          <a:srgbClr val="FF0000"/>
                        </a:solidFill>
                        <a:latin typeface="Times New Roman" panose="02020603050405020304" pitchFamily="18" charset="0"/>
                        <a:cs typeface="Times New Roman" panose="02020603050405020304" pitchFamily="18" charset="0"/>
                      </a:endParaRPr>
                    </a:p>
                  </p:txBody>
                </p:sp>
              </mc:Choice>
              <mc:Fallback xmlns="">
                <p:sp>
                  <p:nvSpPr>
                    <p:cNvPr id="506" name="文字方塊 505">
                      <a:extLst>
                        <a:ext uri="{FF2B5EF4-FFF2-40B4-BE49-F238E27FC236}">
                          <a16:creationId xmlns:a16="http://schemas.microsoft.com/office/drawing/2014/main" id="{6E03F66C-5A2A-42D5-B429-D89199C5A3D3}"/>
                        </a:ext>
                      </a:extLst>
                    </p:cNvPr>
                    <p:cNvSpPr txBox="1">
                      <a:spLocks noRot="1" noChangeAspect="1" noMove="1" noResize="1" noEditPoints="1" noAdjustHandles="1" noChangeArrowheads="1" noChangeShapeType="1" noTextEdit="1"/>
                    </p:cNvSpPr>
                    <p:nvPr/>
                  </p:nvSpPr>
                  <p:spPr>
                    <a:xfrm>
                      <a:off x="21999370" y="26531531"/>
                      <a:ext cx="572120" cy="439635"/>
                    </a:xfrm>
                    <a:prstGeom prst="rect">
                      <a:avLst/>
                    </a:prstGeom>
                    <a:blipFill>
                      <a:blip r:embed="rId16"/>
                      <a:stretch>
                        <a:fillRect b="-1961"/>
                      </a:stretch>
                    </a:blipFill>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sp>
                  <p:nvSpPr>
                    <p:cNvPr id="84" name="文字方塊 83">
                      <a:extLst>
                        <a:ext uri="{FF2B5EF4-FFF2-40B4-BE49-F238E27FC236}">
                          <a16:creationId xmlns:a16="http://schemas.microsoft.com/office/drawing/2014/main" id="{1FD64774-F873-45BC-9AD4-C7D908A08C84}"/>
                        </a:ext>
                      </a:extLst>
                    </p:cNvPr>
                    <p:cNvSpPr txBox="1"/>
                    <p:nvPr/>
                  </p:nvSpPr>
                  <p:spPr>
                    <a:xfrm>
                      <a:off x="19863480" y="26268221"/>
                      <a:ext cx="585844" cy="43963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altLang="zh-TW" sz="1402" i="1" dirty="0">
                                    <a:solidFill>
                                      <a:srgbClr val="FF0000"/>
                                    </a:solidFill>
                                    <a:latin typeface="Cambria Math" panose="02040503050406030204" pitchFamily="18" charset="0"/>
                                    <a:cs typeface="Arial" panose="020B0604020202020204" pitchFamily="34" charset="0"/>
                                  </a:rPr>
                                </m:ctrlPr>
                              </m:sSubPr>
                              <m:e>
                                <m:r>
                                  <a:rPr lang="zh-TW" altLang="en-US" sz="1402" i="1" dirty="0">
                                    <a:solidFill>
                                      <a:srgbClr val="FF0000"/>
                                    </a:solidFill>
                                    <a:latin typeface="Cambria Math" panose="02040503050406030204" pitchFamily="18" charset="0"/>
                                    <a:cs typeface="Arial" panose="020B0604020202020204" pitchFamily="34" charset="0"/>
                                  </a:rPr>
                                  <m:t>𝛾</m:t>
                                </m:r>
                              </m:e>
                              <m:sub>
                                <m:r>
                                  <a:rPr lang="en-US" altLang="zh-TW" sz="1402" i="1" dirty="0">
                                    <a:solidFill>
                                      <a:srgbClr val="FF0000"/>
                                    </a:solidFill>
                                    <a:latin typeface="Cambria Math" panose="02040503050406030204" pitchFamily="18" charset="0"/>
                                    <a:cs typeface="Arial" panose="020B0604020202020204" pitchFamily="34" charset="0"/>
                                  </a:rPr>
                                  <m:t>−</m:t>
                                </m:r>
                              </m:sub>
                            </m:sSub>
                          </m:oMath>
                        </m:oMathPara>
                      </a14:m>
                      <a:endParaRPr lang="zh-TW" altLang="en-US" sz="1402" dirty="0">
                        <a:solidFill>
                          <a:srgbClr val="FF0000"/>
                        </a:solidFill>
                        <a:latin typeface="Times New Roman" panose="02020603050405020304" pitchFamily="18" charset="0"/>
                        <a:cs typeface="Times New Roman" panose="02020603050405020304" pitchFamily="18" charset="0"/>
                      </a:endParaRPr>
                    </a:p>
                  </p:txBody>
                </p:sp>
              </mc:Choice>
              <mc:Fallback xmlns="">
                <p:sp>
                  <p:nvSpPr>
                    <p:cNvPr id="507" name="文字方塊 506">
                      <a:extLst>
                        <a:ext uri="{FF2B5EF4-FFF2-40B4-BE49-F238E27FC236}">
                          <a16:creationId xmlns:a16="http://schemas.microsoft.com/office/drawing/2014/main" id="{34F50957-B04A-4735-B1AA-F944FD098D88}"/>
                        </a:ext>
                      </a:extLst>
                    </p:cNvPr>
                    <p:cNvSpPr txBox="1">
                      <a:spLocks noRot="1" noChangeAspect="1" noMove="1" noResize="1" noEditPoints="1" noAdjustHandles="1" noChangeArrowheads="1" noChangeShapeType="1" noTextEdit="1"/>
                    </p:cNvSpPr>
                    <p:nvPr/>
                  </p:nvSpPr>
                  <p:spPr>
                    <a:xfrm>
                      <a:off x="19863480" y="26268221"/>
                      <a:ext cx="585844" cy="439635"/>
                    </a:xfrm>
                    <a:prstGeom prst="rect">
                      <a:avLst/>
                    </a:prstGeom>
                    <a:blipFill>
                      <a:blip r:embed="rId17"/>
                      <a:stretch>
                        <a:fillRect b="-4000"/>
                      </a:stretch>
                    </a:blipFill>
                  </p:spPr>
                  <p:txBody>
                    <a:bodyPr/>
                    <a:lstStyle/>
                    <a:p>
                      <a:r>
                        <a:rPr lang="zh-TW" altLang="en-US">
                          <a:noFill/>
                        </a:rPr>
                        <a:t> </a:t>
                      </a:r>
                    </a:p>
                  </p:txBody>
                </p:sp>
              </mc:Fallback>
            </mc:AlternateContent>
            <mc:AlternateContent xmlns:mc="http://schemas.openxmlformats.org/markup-compatibility/2006" xmlns:a14="http://schemas.microsoft.com/office/drawing/2010/main">
              <mc:Choice Requires="a14">
                <p:sp>
                  <p:nvSpPr>
                    <p:cNvPr id="85" name="文字方塊 84">
                      <a:extLst>
                        <a:ext uri="{FF2B5EF4-FFF2-40B4-BE49-F238E27FC236}">
                          <a16:creationId xmlns:a16="http://schemas.microsoft.com/office/drawing/2014/main" id="{74BFA30A-AD4F-4652-BDCB-D8D40193A55C}"/>
                        </a:ext>
                      </a:extLst>
                    </p:cNvPr>
                    <p:cNvSpPr txBox="1"/>
                    <p:nvPr/>
                  </p:nvSpPr>
                  <p:spPr>
                    <a:xfrm>
                      <a:off x="19546396" y="26392113"/>
                      <a:ext cx="585844" cy="43963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altLang="zh-TW" sz="1402" i="1" dirty="0">
                                    <a:solidFill>
                                      <a:srgbClr val="FF0000"/>
                                    </a:solidFill>
                                    <a:latin typeface="Cambria Math" panose="02040503050406030204" pitchFamily="18" charset="0"/>
                                    <a:cs typeface="Arial" panose="020B0604020202020204" pitchFamily="34" charset="0"/>
                                  </a:rPr>
                                </m:ctrlPr>
                              </m:sSubPr>
                              <m:e>
                                <m:r>
                                  <a:rPr lang="zh-TW" altLang="en-US" sz="1402" i="1" dirty="0">
                                    <a:solidFill>
                                      <a:srgbClr val="FF0000"/>
                                    </a:solidFill>
                                    <a:latin typeface="Cambria Math" panose="02040503050406030204" pitchFamily="18" charset="0"/>
                                    <a:cs typeface="Arial" panose="020B0604020202020204" pitchFamily="34" charset="0"/>
                                  </a:rPr>
                                  <m:t>𝛾</m:t>
                                </m:r>
                              </m:e>
                              <m:sub>
                                <m:r>
                                  <a:rPr lang="en-US" altLang="zh-TW" sz="1402" i="1" dirty="0">
                                    <a:solidFill>
                                      <a:srgbClr val="FF0000"/>
                                    </a:solidFill>
                                    <a:latin typeface="Cambria Math" panose="02040503050406030204" pitchFamily="18" charset="0"/>
                                    <a:cs typeface="Arial" panose="020B0604020202020204" pitchFamily="34" charset="0"/>
                                  </a:rPr>
                                  <m:t>−</m:t>
                                </m:r>
                              </m:sub>
                            </m:sSub>
                          </m:oMath>
                        </m:oMathPara>
                      </a14:m>
                      <a:endParaRPr lang="zh-TW" altLang="en-US" sz="1682" dirty="0">
                        <a:latin typeface="Times New Roman" panose="02020603050405020304" pitchFamily="18" charset="0"/>
                        <a:cs typeface="Times New Roman" panose="02020603050405020304" pitchFamily="18" charset="0"/>
                      </a:endParaRPr>
                    </a:p>
                  </p:txBody>
                </p:sp>
              </mc:Choice>
              <mc:Fallback xmlns="">
                <p:sp>
                  <p:nvSpPr>
                    <p:cNvPr id="508" name="文字方塊 507">
                      <a:extLst>
                        <a:ext uri="{FF2B5EF4-FFF2-40B4-BE49-F238E27FC236}">
                          <a16:creationId xmlns:a16="http://schemas.microsoft.com/office/drawing/2014/main" id="{B34E28B6-D956-488B-8972-59F18A3292E0}"/>
                        </a:ext>
                      </a:extLst>
                    </p:cNvPr>
                    <p:cNvSpPr txBox="1">
                      <a:spLocks noRot="1" noChangeAspect="1" noMove="1" noResize="1" noEditPoints="1" noAdjustHandles="1" noChangeArrowheads="1" noChangeShapeType="1" noTextEdit="1"/>
                    </p:cNvSpPr>
                    <p:nvPr/>
                  </p:nvSpPr>
                  <p:spPr>
                    <a:xfrm>
                      <a:off x="19546396" y="26392113"/>
                      <a:ext cx="585844" cy="439635"/>
                    </a:xfrm>
                    <a:prstGeom prst="rect">
                      <a:avLst/>
                    </a:prstGeom>
                    <a:blipFill>
                      <a:blip r:embed="rId18"/>
                      <a:stretch>
                        <a:fillRect b="-1961"/>
                      </a:stretch>
                    </a:blipFill>
                  </p:spPr>
                  <p:txBody>
                    <a:bodyPr/>
                    <a:lstStyle/>
                    <a:p>
                      <a:r>
                        <a:rPr lang="zh-TW" altLang="en-US">
                          <a:noFill/>
                        </a:rPr>
                        <a:t> </a:t>
                      </a:r>
                    </a:p>
                  </p:txBody>
                </p:sp>
              </mc:Fallback>
            </mc:AlternateContent>
          </p:grpSp>
        </p:grpSp>
      </p:grpSp>
      <p:grpSp>
        <p:nvGrpSpPr>
          <p:cNvPr id="94" name="群組 93">
            <a:extLst>
              <a:ext uri="{FF2B5EF4-FFF2-40B4-BE49-F238E27FC236}">
                <a16:creationId xmlns:a16="http://schemas.microsoft.com/office/drawing/2014/main" id="{9E23F478-B676-4371-B020-2CAAAECEB18E}"/>
              </a:ext>
            </a:extLst>
          </p:cNvPr>
          <p:cNvGrpSpPr/>
          <p:nvPr/>
        </p:nvGrpSpPr>
        <p:grpSpPr>
          <a:xfrm>
            <a:off x="10552354" y="28017601"/>
            <a:ext cx="8428425" cy="1112834"/>
            <a:chOff x="13511186" y="39255313"/>
            <a:chExt cx="12026780" cy="1587938"/>
          </a:xfrm>
        </p:grpSpPr>
        <p:sp>
          <p:nvSpPr>
            <p:cNvPr id="95" name="文字方塊 94">
              <a:extLst>
                <a:ext uri="{FF2B5EF4-FFF2-40B4-BE49-F238E27FC236}">
                  <a16:creationId xmlns:a16="http://schemas.microsoft.com/office/drawing/2014/main" id="{6CEC8ACF-8671-4040-A6B9-111B956122BE}"/>
                </a:ext>
              </a:extLst>
            </p:cNvPr>
            <p:cNvSpPr txBox="1"/>
            <p:nvPr/>
          </p:nvSpPr>
          <p:spPr>
            <a:xfrm>
              <a:off x="13511186" y="39255313"/>
              <a:ext cx="2454719" cy="540186"/>
            </a:xfrm>
            <a:prstGeom prst="rect">
              <a:avLst/>
            </a:prstGeom>
            <a:noFill/>
          </p:spPr>
          <p:txBody>
            <a:bodyPr wrap="none" rtlCol="0">
              <a:spAutoFit/>
            </a:bodyPr>
            <a:lstStyle/>
            <a:p>
              <a:pPr algn="just">
                <a:lnSpc>
                  <a:spcPts val="2102"/>
                </a:lnSpc>
              </a:pPr>
              <a:r>
                <a:rPr lang="en-US" altLang="zh-TW" sz="2803" b="1" dirty="0">
                  <a:solidFill>
                    <a:srgbClr val="355A30"/>
                  </a:solidFill>
                  <a:latin typeface="Times New Roman" panose="02020603050405020304" pitchFamily="18" charset="0"/>
                  <a:ea typeface="標楷體" panose="03000509000000000000" pitchFamily="65" charset="-120"/>
                  <a:cs typeface="Times New Roman" panose="02020603050405020304" pitchFamily="18" charset="0"/>
                </a:rPr>
                <a:t>Reference</a:t>
              </a:r>
            </a:p>
          </p:txBody>
        </p:sp>
        <p:sp>
          <p:nvSpPr>
            <p:cNvPr id="96" name="文字方塊 95">
              <a:extLst>
                <a:ext uri="{FF2B5EF4-FFF2-40B4-BE49-F238E27FC236}">
                  <a16:creationId xmlns:a16="http://schemas.microsoft.com/office/drawing/2014/main" id="{5563048C-EF61-47B4-8477-75754B2BA099}"/>
                </a:ext>
              </a:extLst>
            </p:cNvPr>
            <p:cNvSpPr txBox="1"/>
            <p:nvPr/>
          </p:nvSpPr>
          <p:spPr>
            <a:xfrm>
              <a:off x="13786160" y="39833146"/>
              <a:ext cx="11751806" cy="1010105"/>
            </a:xfrm>
            <a:prstGeom prst="rect">
              <a:avLst/>
            </a:prstGeom>
            <a:noFill/>
          </p:spPr>
          <p:txBody>
            <a:bodyPr wrap="square" rtlCol="0">
              <a:spAutoFit/>
            </a:bodyPr>
            <a:lstStyle/>
            <a:p>
              <a:r>
                <a:rPr lang="en-US" altLang="zh-TW" sz="2000" dirty="0">
                  <a:latin typeface="Times New Roman" panose="02020603050405020304" pitchFamily="18" charset="0"/>
                  <a:cs typeface="Times New Roman" panose="02020603050405020304" pitchFamily="18" charset="0"/>
                </a:rPr>
                <a:t>[1] R. D. Deegan et al., Nature 389, 827 (1997)</a:t>
              </a:r>
            </a:p>
            <a:p>
              <a:r>
                <a:rPr lang="en-US" altLang="zh-TW" sz="2000" dirty="0">
                  <a:latin typeface="Times New Roman" panose="02020603050405020304" pitchFamily="18" charset="0"/>
                  <a:cs typeface="Times New Roman" panose="02020603050405020304" pitchFamily="18" charset="0"/>
                </a:rPr>
                <a:t>[2] P.G. de </a:t>
              </a:r>
              <a:r>
                <a:rPr lang="en-US" altLang="zh-TW" sz="2000" dirty="0" err="1">
                  <a:latin typeface="Times New Roman" panose="02020603050405020304" pitchFamily="18" charset="0"/>
                  <a:cs typeface="Times New Roman" panose="02020603050405020304" pitchFamily="18" charset="0"/>
                </a:rPr>
                <a:t>Gennes</a:t>
              </a:r>
              <a:r>
                <a:rPr lang="en-US" altLang="zh-TW" sz="2000" dirty="0">
                  <a:latin typeface="Times New Roman" panose="02020603050405020304" pitchFamily="18" charset="0"/>
                  <a:cs typeface="Times New Roman" panose="02020603050405020304" pitchFamily="18" charset="0"/>
                </a:rPr>
                <a:t>, Capillarity and Wetting Phenomena, Springer (2004)</a:t>
              </a:r>
              <a:endParaRPr lang="zh-TW" altLang="en-US" sz="2000" dirty="0">
                <a:latin typeface="Times New Roman" panose="02020603050405020304" pitchFamily="18" charset="0"/>
                <a:cs typeface="Times New Roman" panose="02020603050405020304" pitchFamily="18" charset="0"/>
              </a:endParaRPr>
            </a:p>
          </p:txBody>
        </p:sp>
      </p:grpSp>
      <p:grpSp>
        <p:nvGrpSpPr>
          <p:cNvPr id="97" name="群組 96">
            <a:extLst>
              <a:ext uri="{FF2B5EF4-FFF2-40B4-BE49-F238E27FC236}">
                <a16:creationId xmlns:a16="http://schemas.microsoft.com/office/drawing/2014/main" id="{B7A654E1-45A6-410D-A6A6-5D36AE668406}"/>
              </a:ext>
            </a:extLst>
          </p:cNvPr>
          <p:cNvGrpSpPr/>
          <p:nvPr/>
        </p:nvGrpSpPr>
        <p:grpSpPr>
          <a:xfrm>
            <a:off x="5195111" y="12048866"/>
            <a:ext cx="4417619" cy="2455799"/>
            <a:chOff x="4330909" y="11827084"/>
            <a:chExt cx="4417619" cy="2455799"/>
          </a:xfrm>
        </p:grpSpPr>
        <p:sp>
          <p:nvSpPr>
            <p:cNvPr id="98" name="箭號: 向右 97">
              <a:extLst>
                <a:ext uri="{FF2B5EF4-FFF2-40B4-BE49-F238E27FC236}">
                  <a16:creationId xmlns:a16="http://schemas.microsoft.com/office/drawing/2014/main" id="{6D2ACB9A-DED7-473D-976F-48B7559B8EA9}"/>
                </a:ext>
              </a:extLst>
            </p:cNvPr>
            <p:cNvSpPr>
              <a:spLocks/>
            </p:cNvSpPr>
            <p:nvPr/>
          </p:nvSpPr>
          <p:spPr>
            <a:xfrm flipH="1">
              <a:off x="6857891" y="13668130"/>
              <a:ext cx="504579" cy="75687"/>
            </a:xfrm>
            <a:prstGeom prst="righ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a:latin typeface="Times New Roman" panose="02020603050405020304" pitchFamily="18" charset="0"/>
                <a:cs typeface="Times New Roman" panose="02020603050405020304" pitchFamily="18" charset="0"/>
              </a:endParaRPr>
            </a:p>
          </p:txBody>
        </p:sp>
        <p:sp>
          <p:nvSpPr>
            <p:cNvPr id="99" name="文字方塊 98">
              <a:extLst>
                <a:ext uri="{FF2B5EF4-FFF2-40B4-BE49-F238E27FC236}">
                  <a16:creationId xmlns:a16="http://schemas.microsoft.com/office/drawing/2014/main" id="{D04B57BE-FFF0-47F7-B31F-575C7BFCA96E}"/>
                </a:ext>
              </a:extLst>
            </p:cNvPr>
            <p:cNvSpPr txBox="1"/>
            <p:nvPr/>
          </p:nvSpPr>
          <p:spPr>
            <a:xfrm>
              <a:off x="7432301" y="13521065"/>
              <a:ext cx="1187267" cy="394275"/>
            </a:xfrm>
            <a:prstGeom prst="rect">
              <a:avLst/>
            </a:prstGeom>
            <a:noFill/>
          </p:spPr>
          <p:txBody>
            <a:bodyPr wrap="square" rtlCol="0">
              <a:spAutoFit/>
            </a:bodyPr>
            <a:lstStyle/>
            <a:p>
              <a:r>
                <a:rPr lang="en-US" altLang="zh-TW" sz="1962" b="1" dirty="0">
                  <a:solidFill>
                    <a:srgbClr val="C55A11"/>
                  </a:solidFill>
                  <a:latin typeface="Times New Roman" panose="02020603050405020304" pitchFamily="18" charset="0"/>
                  <a:cs typeface="Times New Roman" panose="02020603050405020304" pitchFamily="18" charset="0"/>
                </a:rPr>
                <a:t>Load </a:t>
              </a:r>
              <a:r>
                <a:rPr lang="en-US" altLang="zh-TW" sz="1962" b="1" dirty="0">
                  <a:solidFill>
                    <a:srgbClr val="C55A11"/>
                  </a:solidFill>
                  <a:latin typeface="Times New Roman" panose="02020603050405020304" pitchFamily="18" charset="0"/>
                  <a:ea typeface="標楷體" panose="03000509000000000000" pitchFamily="65" charset="-120"/>
                  <a:cs typeface="Times New Roman" panose="02020603050405020304" pitchFamily="18" charset="0"/>
                </a:rPr>
                <a:t>cell</a:t>
              </a:r>
              <a:endParaRPr lang="zh-TW" altLang="en-US" sz="1962" b="1" dirty="0">
                <a:solidFill>
                  <a:srgbClr val="C55A11"/>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00" name="箭號: 向右 99">
              <a:extLst>
                <a:ext uri="{FF2B5EF4-FFF2-40B4-BE49-F238E27FC236}">
                  <a16:creationId xmlns:a16="http://schemas.microsoft.com/office/drawing/2014/main" id="{A9C92DF3-4500-4BDC-805C-919D8EAD975B}"/>
                </a:ext>
              </a:extLst>
            </p:cNvPr>
            <p:cNvSpPr>
              <a:spLocks/>
            </p:cNvSpPr>
            <p:nvPr/>
          </p:nvSpPr>
          <p:spPr>
            <a:xfrm flipH="1">
              <a:off x="6833802" y="13127527"/>
              <a:ext cx="504000" cy="72000"/>
            </a:xfrm>
            <a:prstGeom prst="righ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a:latin typeface="Times New Roman" panose="02020603050405020304" pitchFamily="18" charset="0"/>
                <a:cs typeface="Times New Roman" panose="02020603050405020304" pitchFamily="18" charset="0"/>
              </a:endParaRPr>
            </a:p>
          </p:txBody>
        </p:sp>
        <p:sp>
          <p:nvSpPr>
            <p:cNvPr id="101" name="文字方塊 100">
              <a:extLst>
                <a:ext uri="{FF2B5EF4-FFF2-40B4-BE49-F238E27FC236}">
                  <a16:creationId xmlns:a16="http://schemas.microsoft.com/office/drawing/2014/main" id="{AEB42294-3DF0-4E62-9F8A-CF3DE9C0EFC7}"/>
                </a:ext>
              </a:extLst>
            </p:cNvPr>
            <p:cNvSpPr txBox="1"/>
            <p:nvPr/>
          </p:nvSpPr>
          <p:spPr>
            <a:xfrm>
              <a:off x="7415242" y="12964539"/>
              <a:ext cx="1333286" cy="394275"/>
            </a:xfrm>
            <a:prstGeom prst="rect">
              <a:avLst/>
            </a:prstGeom>
            <a:noFill/>
          </p:spPr>
          <p:txBody>
            <a:bodyPr wrap="square" rtlCol="0">
              <a:spAutoFit/>
            </a:bodyPr>
            <a:lstStyle/>
            <a:p>
              <a:r>
                <a:rPr lang="en-US" altLang="zh-TW" sz="1962" b="1" dirty="0">
                  <a:solidFill>
                    <a:srgbClr val="C55A11"/>
                  </a:solidFill>
                  <a:latin typeface="Times New Roman" panose="02020603050405020304" pitchFamily="18" charset="0"/>
                  <a:cs typeface="Times New Roman" panose="02020603050405020304" pitchFamily="18" charset="0"/>
                </a:rPr>
                <a:t>Petri dish</a:t>
              </a:r>
              <a:endParaRPr lang="zh-TW" altLang="en-US" sz="1962" b="1" dirty="0">
                <a:solidFill>
                  <a:srgbClr val="C55A11"/>
                </a:solidFill>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02" name="內容版面配置區 3">
              <a:extLst>
                <a:ext uri="{FF2B5EF4-FFF2-40B4-BE49-F238E27FC236}">
                  <a16:creationId xmlns:a16="http://schemas.microsoft.com/office/drawing/2014/main" id="{F2E6128F-762A-4672-8D34-5DD5E932C456}"/>
                </a:ext>
              </a:extLst>
            </p:cNvPr>
            <p:cNvPicPr>
              <a:picLocks noChangeAspect="1"/>
            </p:cNvPicPr>
            <p:nvPr/>
          </p:nvPicPr>
          <p:blipFill rotWithShape="1">
            <a:blip r:embed="rId19">
              <a:extLst>
                <a:ext uri="{BEBA8EAE-BF5A-486C-A8C5-ECC9F3942E4B}">
                  <a14:imgProps xmlns:a14="http://schemas.microsoft.com/office/drawing/2010/main">
                    <a14:imgLayer r:embed="rId20">
                      <a14:imgEffect>
                        <a14:backgroundRemoval t="5800" b="51494" l="38016" r="60952">
                          <a14:foregroundMark x1="59683" y1="30228" x2="59683" y2="30228"/>
                          <a14:foregroundMark x1="60952" y1="38313" x2="60952" y2="38313"/>
                          <a14:foregroundMark x1="59286" y1="49385" x2="59286" y2="49385"/>
                        </a14:backgroundRemoval>
                      </a14:imgEffect>
                    </a14:imgLayer>
                  </a14:imgProps>
                </a:ext>
                <a:ext uri="{28A0092B-C50C-407E-A947-70E740481C1C}">
                  <a14:useLocalDpi xmlns:a14="http://schemas.microsoft.com/office/drawing/2010/main" val="0"/>
                </a:ext>
              </a:extLst>
            </a:blip>
            <a:srcRect l="35453" t="232" r="37778" b="42670"/>
            <a:stretch/>
          </p:blipFill>
          <p:spPr>
            <a:xfrm>
              <a:off x="4330909" y="11827084"/>
              <a:ext cx="2575610" cy="2455799"/>
            </a:xfrm>
            <a:prstGeom prst="rect">
              <a:avLst/>
            </a:prstGeom>
            <a:ln w="31750">
              <a:noFill/>
            </a:ln>
          </p:spPr>
        </p:pic>
      </p:grpSp>
      <p:sp>
        <p:nvSpPr>
          <p:cNvPr id="103" name="文字方塊 102">
            <a:extLst>
              <a:ext uri="{FF2B5EF4-FFF2-40B4-BE49-F238E27FC236}">
                <a16:creationId xmlns:a16="http://schemas.microsoft.com/office/drawing/2014/main" id="{7D57DEDF-A497-4179-8AE8-62BAE0B1F068}"/>
              </a:ext>
            </a:extLst>
          </p:cNvPr>
          <p:cNvSpPr txBox="1"/>
          <p:nvPr/>
        </p:nvSpPr>
        <p:spPr>
          <a:xfrm>
            <a:off x="10715503" y="7368685"/>
            <a:ext cx="475106" cy="351186"/>
          </a:xfrm>
          <a:prstGeom prst="rect">
            <a:avLst/>
          </a:prstGeom>
          <a:noFill/>
        </p:spPr>
        <p:txBody>
          <a:bodyPr wrap="square" rtlCol="0">
            <a:spAutoFit/>
          </a:bodyPr>
          <a:lstStyle/>
          <a:p>
            <a:r>
              <a:rPr lang="en-US" altLang="zh-TW" sz="1682" dirty="0">
                <a:latin typeface="Times New Roman" panose="02020603050405020304" pitchFamily="18" charset="0"/>
                <a:cs typeface="Times New Roman" panose="02020603050405020304" pitchFamily="18" charset="0"/>
              </a:rPr>
              <a:t>(b)</a:t>
            </a:r>
            <a:endParaRPr lang="zh-TW" altLang="en-US" sz="1682" dirty="0">
              <a:latin typeface="Times New Roman" panose="02020603050405020304" pitchFamily="18" charset="0"/>
              <a:cs typeface="Times New Roman" panose="02020603050405020304" pitchFamily="18" charset="0"/>
            </a:endParaRPr>
          </a:p>
        </p:txBody>
      </p:sp>
      <p:grpSp>
        <p:nvGrpSpPr>
          <p:cNvPr id="104" name="群組 103">
            <a:extLst>
              <a:ext uri="{FF2B5EF4-FFF2-40B4-BE49-F238E27FC236}">
                <a16:creationId xmlns:a16="http://schemas.microsoft.com/office/drawing/2014/main" id="{3FF36E2B-AFFC-461D-9232-DFD0A5E12242}"/>
              </a:ext>
            </a:extLst>
          </p:cNvPr>
          <p:cNvGrpSpPr/>
          <p:nvPr/>
        </p:nvGrpSpPr>
        <p:grpSpPr>
          <a:xfrm>
            <a:off x="1261221" y="17456524"/>
            <a:ext cx="6385151" cy="6570454"/>
            <a:chOff x="615225" y="16873595"/>
            <a:chExt cx="5933245" cy="6105434"/>
          </a:xfrm>
        </p:grpSpPr>
        <p:grpSp>
          <p:nvGrpSpPr>
            <p:cNvPr id="105" name="群組 104">
              <a:extLst>
                <a:ext uri="{FF2B5EF4-FFF2-40B4-BE49-F238E27FC236}">
                  <a16:creationId xmlns:a16="http://schemas.microsoft.com/office/drawing/2014/main" id="{60361CDB-EBFC-457E-BD9B-24303EA73185}"/>
                </a:ext>
              </a:extLst>
            </p:cNvPr>
            <p:cNvGrpSpPr/>
            <p:nvPr/>
          </p:nvGrpSpPr>
          <p:grpSpPr>
            <a:xfrm>
              <a:off x="615225" y="16873595"/>
              <a:ext cx="5933245" cy="6105434"/>
              <a:chOff x="615225" y="16873595"/>
              <a:chExt cx="5933245" cy="6105434"/>
            </a:xfrm>
          </p:grpSpPr>
          <p:grpSp>
            <p:nvGrpSpPr>
              <p:cNvPr id="107" name="群組 106">
                <a:extLst>
                  <a:ext uri="{FF2B5EF4-FFF2-40B4-BE49-F238E27FC236}">
                    <a16:creationId xmlns:a16="http://schemas.microsoft.com/office/drawing/2014/main" id="{75ABF3AC-6EE8-402F-8927-349A2CBAC268}"/>
                  </a:ext>
                </a:extLst>
              </p:cNvPr>
              <p:cNvGrpSpPr/>
              <p:nvPr/>
            </p:nvGrpSpPr>
            <p:grpSpPr>
              <a:xfrm>
                <a:off x="615225" y="16873595"/>
                <a:ext cx="5851953" cy="5774051"/>
                <a:chOff x="719087" y="24296166"/>
                <a:chExt cx="6833696" cy="6695464"/>
              </a:xfrm>
            </p:grpSpPr>
            <p:sp>
              <p:nvSpPr>
                <p:cNvPr id="112" name="文字方塊 111">
                  <a:extLst>
                    <a:ext uri="{FF2B5EF4-FFF2-40B4-BE49-F238E27FC236}">
                      <a16:creationId xmlns:a16="http://schemas.microsoft.com/office/drawing/2014/main" id="{5121D380-B73A-444A-A18E-9D4454D93F0E}"/>
                    </a:ext>
                  </a:extLst>
                </p:cNvPr>
                <p:cNvSpPr txBox="1"/>
                <p:nvPr/>
              </p:nvSpPr>
              <p:spPr>
                <a:xfrm>
                  <a:off x="728681" y="24374338"/>
                  <a:ext cx="541361" cy="457193"/>
                </a:xfrm>
                <a:prstGeom prst="rect">
                  <a:avLst/>
                </a:prstGeom>
                <a:noFill/>
              </p:spPr>
              <p:txBody>
                <a:bodyPr wrap="none" rtlCol="0">
                  <a:spAutoFit/>
                </a:bodyPr>
                <a:lstStyle/>
                <a:p>
                  <a:r>
                    <a:rPr lang="en-US" altLang="zh-TW" sz="1962" dirty="0">
                      <a:latin typeface="Times New Roman" panose="02020603050405020304" pitchFamily="18" charset="0"/>
                      <a:cs typeface="Times New Roman" panose="02020603050405020304" pitchFamily="18" charset="0"/>
                    </a:rPr>
                    <a:t>(a)</a:t>
                  </a:r>
                  <a:endParaRPr lang="zh-TW" altLang="en-US" sz="1962" dirty="0">
                    <a:latin typeface="Times New Roman" panose="02020603050405020304" pitchFamily="18" charset="0"/>
                    <a:cs typeface="Times New Roman" panose="02020603050405020304" pitchFamily="18" charset="0"/>
                  </a:endParaRPr>
                </a:p>
              </p:txBody>
            </p:sp>
            <p:sp>
              <p:nvSpPr>
                <p:cNvPr id="113" name="文字方塊 112">
                  <a:extLst>
                    <a:ext uri="{FF2B5EF4-FFF2-40B4-BE49-F238E27FC236}">
                      <a16:creationId xmlns:a16="http://schemas.microsoft.com/office/drawing/2014/main" id="{4EC6274B-A737-4E0B-89A3-CA222C6E980F}"/>
                    </a:ext>
                  </a:extLst>
                </p:cNvPr>
                <p:cNvSpPr txBox="1"/>
                <p:nvPr/>
              </p:nvSpPr>
              <p:spPr>
                <a:xfrm>
                  <a:off x="719087" y="30125545"/>
                  <a:ext cx="459562" cy="563775"/>
                </a:xfrm>
                <a:prstGeom prst="rect">
                  <a:avLst/>
                </a:prstGeom>
                <a:noFill/>
              </p:spPr>
              <p:txBody>
                <a:bodyPr wrap="none" rtlCol="0">
                  <a:spAutoFit/>
                </a:bodyPr>
                <a:lstStyle/>
                <a:p>
                  <a:r>
                    <a:rPr lang="en-US" altLang="zh-TW" sz="2800" b="1" dirty="0">
                      <a:latin typeface="Times New Roman" panose="02020603050405020304" pitchFamily="18" charset="0"/>
                      <a:cs typeface="Times New Roman" panose="02020603050405020304" pitchFamily="18" charset="0"/>
                    </a:rPr>
                    <a:t>T</a:t>
                  </a:r>
                  <a:endParaRPr lang="zh-TW" altLang="en-US" sz="2800" b="1" dirty="0">
                    <a:latin typeface="Times New Roman" panose="02020603050405020304" pitchFamily="18" charset="0"/>
                    <a:cs typeface="Times New Roman" panose="02020603050405020304" pitchFamily="18" charset="0"/>
                  </a:endParaRPr>
                </a:p>
              </p:txBody>
            </p:sp>
            <p:grpSp>
              <p:nvGrpSpPr>
                <p:cNvPr id="114" name="群組 113">
                  <a:extLst>
                    <a:ext uri="{FF2B5EF4-FFF2-40B4-BE49-F238E27FC236}">
                      <a16:creationId xmlns:a16="http://schemas.microsoft.com/office/drawing/2014/main" id="{2F017E55-6BED-44FF-8A8F-4AA5B127DF16}"/>
                    </a:ext>
                  </a:extLst>
                </p:cNvPr>
                <p:cNvGrpSpPr/>
                <p:nvPr/>
              </p:nvGrpSpPr>
              <p:grpSpPr>
                <a:xfrm>
                  <a:off x="943735" y="24551784"/>
                  <a:ext cx="6439256" cy="6439846"/>
                  <a:chOff x="943975" y="25254101"/>
                  <a:chExt cx="6439256" cy="6439846"/>
                </a:xfrm>
              </p:grpSpPr>
              <p:cxnSp>
                <p:nvCxnSpPr>
                  <p:cNvPr id="116" name="直線單箭頭接點 115">
                    <a:extLst>
                      <a:ext uri="{FF2B5EF4-FFF2-40B4-BE49-F238E27FC236}">
                        <a16:creationId xmlns:a16="http://schemas.microsoft.com/office/drawing/2014/main" id="{884D5683-4A4D-44E5-953C-D0CEA768FDC8}"/>
                      </a:ext>
                    </a:extLst>
                  </p:cNvPr>
                  <p:cNvCxnSpPr>
                    <a:cxnSpLocks/>
                  </p:cNvCxnSpPr>
                  <p:nvPr/>
                </p:nvCxnSpPr>
                <p:spPr>
                  <a:xfrm flipH="1">
                    <a:off x="943975" y="25948333"/>
                    <a:ext cx="594" cy="4785498"/>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17" name="圖片 116">
                    <a:extLst>
                      <a:ext uri="{FF2B5EF4-FFF2-40B4-BE49-F238E27FC236}">
                        <a16:creationId xmlns:a16="http://schemas.microsoft.com/office/drawing/2014/main" id="{0E2E0E93-5402-4B25-A5D7-2B77F8E108E7}"/>
                      </a:ext>
                    </a:extLst>
                  </p:cNvPr>
                  <p:cNvPicPr>
                    <a:picLocks noChangeAspect="1"/>
                  </p:cNvPicPr>
                  <p:nvPr/>
                </p:nvPicPr>
                <p:blipFill rotWithShape="1">
                  <a:blip r:embed="rId21"/>
                  <a:srcRect l="7348" t="766" r="6450" b="766"/>
                  <a:stretch/>
                </p:blipFill>
                <p:spPr>
                  <a:xfrm>
                    <a:off x="1155256" y="25403414"/>
                    <a:ext cx="6227975" cy="6290533"/>
                  </a:xfrm>
                  <a:prstGeom prst="rect">
                    <a:avLst/>
                  </a:prstGeom>
                </p:spPr>
              </p:pic>
              <p:cxnSp>
                <p:nvCxnSpPr>
                  <p:cNvPr id="118" name="直線單箭頭接點 117">
                    <a:extLst>
                      <a:ext uri="{FF2B5EF4-FFF2-40B4-BE49-F238E27FC236}">
                        <a16:creationId xmlns:a16="http://schemas.microsoft.com/office/drawing/2014/main" id="{2DE8C9BF-8674-4180-9A02-0784895998A4}"/>
                      </a:ext>
                    </a:extLst>
                  </p:cNvPr>
                  <p:cNvCxnSpPr>
                    <a:cxnSpLocks/>
                  </p:cNvCxnSpPr>
                  <p:nvPr/>
                </p:nvCxnSpPr>
                <p:spPr>
                  <a:xfrm>
                    <a:off x="1846753" y="25254101"/>
                    <a:ext cx="4680000" cy="2978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15" name="文字方塊 114">
                  <a:extLst>
                    <a:ext uri="{FF2B5EF4-FFF2-40B4-BE49-F238E27FC236}">
                      <a16:creationId xmlns:a16="http://schemas.microsoft.com/office/drawing/2014/main" id="{A4DDDA66-2A8D-43D5-8323-8B14B20EB186}"/>
                    </a:ext>
                  </a:extLst>
                </p:cNvPr>
                <p:cNvSpPr txBox="1"/>
                <p:nvPr/>
              </p:nvSpPr>
              <p:spPr>
                <a:xfrm>
                  <a:off x="6638383" y="24296166"/>
                  <a:ext cx="914400" cy="563775"/>
                </a:xfrm>
                <a:prstGeom prst="rect">
                  <a:avLst/>
                </a:prstGeom>
                <a:noFill/>
              </p:spPr>
              <p:txBody>
                <a:bodyPr wrap="square" rtlCol="0">
                  <a:spAutoFit/>
                </a:bodyPr>
                <a:lstStyle/>
                <a:p>
                  <a:r>
                    <a:rPr lang="el-GR" altLang="zh-TW" sz="2800" b="1" dirty="0">
                      <a:latin typeface="Times New Roman" panose="02020603050405020304" pitchFamily="18" charset="0"/>
                      <a:cs typeface="Times New Roman" panose="02020603050405020304" pitchFamily="18" charset="0"/>
                    </a:rPr>
                    <a:t>Φ</a:t>
                  </a:r>
                  <a:endParaRPr lang="zh-TW" altLang="en-US" sz="2800" b="1" dirty="0">
                    <a:latin typeface="Times New Roman" panose="02020603050405020304" pitchFamily="18" charset="0"/>
                    <a:cs typeface="Times New Roman" panose="02020603050405020304" pitchFamily="18" charset="0"/>
                  </a:endParaRPr>
                </a:p>
              </p:txBody>
            </p:sp>
          </p:grpSp>
          <p:sp>
            <p:nvSpPr>
              <p:cNvPr id="108" name="矩形 107">
                <a:extLst>
                  <a:ext uri="{FF2B5EF4-FFF2-40B4-BE49-F238E27FC236}">
                    <a16:creationId xmlns:a16="http://schemas.microsoft.com/office/drawing/2014/main" id="{F536E022-BED7-438C-A1A2-273989C41F2C}"/>
                  </a:ext>
                </a:extLst>
              </p:cNvPr>
              <p:cNvSpPr/>
              <p:nvPr/>
            </p:nvSpPr>
            <p:spPr>
              <a:xfrm>
                <a:off x="1534543" y="17535470"/>
                <a:ext cx="5013927" cy="54435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dirty="0"/>
              </a:p>
            </p:txBody>
          </p:sp>
          <p:grpSp>
            <p:nvGrpSpPr>
              <p:cNvPr id="109" name="群組 108">
                <a:extLst>
                  <a:ext uri="{FF2B5EF4-FFF2-40B4-BE49-F238E27FC236}">
                    <a16:creationId xmlns:a16="http://schemas.microsoft.com/office/drawing/2014/main" id="{3572E65D-36A4-4030-97B8-1022220AE7D6}"/>
                  </a:ext>
                </a:extLst>
              </p:cNvPr>
              <p:cNvGrpSpPr/>
              <p:nvPr/>
            </p:nvGrpSpPr>
            <p:grpSpPr>
              <a:xfrm>
                <a:off x="5084099" y="22192467"/>
                <a:ext cx="883014" cy="406112"/>
                <a:chOff x="7457199" y="30993308"/>
                <a:chExt cx="1260000" cy="579495"/>
              </a:xfrm>
            </p:grpSpPr>
            <p:cxnSp>
              <p:nvCxnSpPr>
                <p:cNvPr id="110" name="直線接點 109">
                  <a:extLst>
                    <a:ext uri="{FF2B5EF4-FFF2-40B4-BE49-F238E27FC236}">
                      <a16:creationId xmlns:a16="http://schemas.microsoft.com/office/drawing/2014/main" id="{3B4F6AF0-8AE7-4204-9812-2B175055A15C}"/>
                    </a:ext>
                  </a:extLst>
                </p:cNvPr>
                <p:cNvCxnSpPr>
                  <a:cxnSpLocks/>
                </p:cNvCxnSpPr>
                <p:nvPr/>
              </p:nvCxnSpPr>
              <p:spPr>
                <a:xfrm flipV="1">
                  <a:off x="7457199" y="31026735"/>
                  <a:ext cx="1260000" cy="1"/>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11" name="文字方塊 110">
                  <a:extLst>
                    <a:ext uri="{FF2B5EF4-FFF2-40B4-BE49-F238E27FC236}">
                      <a16:creationId xmlns:a16="http://schemas.microsoft.com/office/drawing/2014/main" id="{A812BFA7-963B-45D5-BB61-B146EDEB1163}"/>
                    </a:ext>
                  </a:extLst>
                </p:cNvPr>
                <p:cNvSpPr txBox="1"/>
                <p:nvPr/>
              </p:nvSpPr>
              <p:spPr>
                <a:xfrm>
                  <a:off x="7645097" y="30993308"/>
                  <a:ext cx="901631" cy="579495"/>
                </a:xfrm>
                <a:prstGeom prst="rect">
                  <a:avLst/>
                </a:prstGeom>
                <a:noFill/>
              </p:spPr>
              <p:txBody>
                <a:bodyPr wrap="none" rtlCol="0">
                  <a:spAutoFit/>
                </a:bodyPr>
                <a:lstStyle/>
                <a:p>
                  <a:r>
                    <a:rPr lang="en-US" altLang="zh-TW" sz="2240" dirty="0">
                      <a:latin typeface="Times New Roman" panose="02020603050405020304" pitchFamily="18" charset="0"/>
                      <a:cs typeface="Times New Roman" panose="02020603050405020304" pitchFamily="18" charset="0"/>
                    </a:rPr>
                    <a:t>1cm</a:t>
                  </a:r>
                  <a:endParaRPr lang="zh-TW" altLang="en-US" sz="2240" dirty="0">
                    <a:latin typeface="Times New Roman" panose="02020603050405020304" pitchFamily="18" charset="0"/>
                    <a:cs typeface="Times New Roman" panose="02020603050405020304" pitchFamily="18" charset="0"/>
                  </a:endParaRPr>
                </a:p>
              </p:txBody>
            </p:sp>
          </p:grpSp>
        </p:grpSp>
        <p:pic>
          <p:nvPicPr>
            <p:cNvPr id="106" name="圖片 105">
              <a:extLst>
                <a:ext uri="{FF2B5EF4-FFF2-40B4-BE49-F238E27FC236}">
                  <a16:creationId xmlns:a16="http://schemas.microsoft.com/office/drawing/2014/main" id="{B614606A-77D9-41CD-BC42-2429A53C14E2}"/>
                </a:ext>
              </a:extLst>
            </p:cNvPr>
            <p:cNvPicPr>
              <a:picLocks noChangeAspect="1"/>
            </p:cNvPicPr>
            <p:nvPr/>
          </p:nvPicPr>
          <p:blipFill>
            <a:blip r:embed="rId22">
              <a:extLst>
                <a:ext uri="{BEBA8EAE-BF5A-486C-A8C5-ECC9F3942E4B}">
                  <a14:imgProps xmlns:a14="http://schemas.microsoft.com/office/drawing/2010/main">
                    <a14:imgLayer r:embed="rId23">
                      <a14:imgEffect>
                        <a14:brightnessContrast bright="40000" contrast="-40000"/>
                      </a14:imgEffect>
                    </a14:imgLayer>
                  </a14:imgProps>
                </a:ext>
              </a:extLst>
            </a:blip>
            <a:stretch>
              <a:fillRect/>
            </a:stretch>
          </p:blipFill>
          <p:spPr>
            <a:xfrm>
              <a:off x="1475655" y="17503463"/>
              <a:ext cx="4549722" cy="4559507"/>
            </a:xfrm>
            <a:prstGeom prst="rect">
              <a:avLst/>
            </a:prstGeom>
          </p:spPr>
        </p:pic>
      </p:grpSp>
      <p:grpSp>
        <p:nvGrpSpPr>
          <p:cNvPr id="119" name="群組 118">
            <a:extLst>
              <a:ext uri="{FF2B5EF4-FFF2-40B4-BE49-F238E27FC236}">
                <a16:creationId xmlns:a16="http://schemas.microsoft.com/office/drawing/2014/main" id="{C9FC8E24-5465-41A2-BF7E-44C2AF2BC8CE}"/>
              </a:ext>
            </a:extLst>
          </p:cNvPr>
          <p:cNvGrpSpPr/>
          <p:nvPr/>
        </p:nvGrpSpPr>
        <p:grpSpPr>
          <a:xfrm>
            <a:off x="7477494" y="18250921"/>
            <a:ext cx="2684854" cy="4546948"/>
            <a:chOff x="6811038" y="17836509"/>
            <a:chExt cx="2356313" cy="3990546"/>
          </a:xfrm>
        </p:grpSpPr>
        <p:pic>
          <p:nvPicPr>
            <p:cNvPr id="120" name="圖片 119">
              <a:extLst>
                <a:ext uri="{FF2B5EF4-FFF2-40B4-BE49-F238E27FC236}">
                  <a16:creationId xmlns:a16="http://schemas.microsoft.com/office/drawing/2014/main" id="{D4745687-5125-4845-9082-A915602E9D3C}"/>
                </a:ext>
              </a:extLst>
            </p:cNvPr>
            <p:cNvPicPr>
              <a:picLocks noChangeAspect="1"/>
            </p:cNvPicPr>
            <p:nvPr/>
          </p:nvPicPr>
          <p:blipFill rotWithShape="1">
            <a:blip r:embed="rId24" cstate="print">
              <a:extLst>
                <a:ext uri="{BEBA8EAE-BF5A-486C-A8C5-ECC9F3942E4B}">
                  <a14:imgProps xmlns:a14="http://schemas.microsoft.com/office/drawing/2010/main">
                    <a14:imgLayer r:embed="rId25">
                      <a14:imgEffect>
                        <a14:saturation sat="0"/>
                      </a14:imgEffect>
                    </a14:imgLayer>
                  </a14:imgProps>
                </a:ext>
                <a:ext uri="{28A0092B-C50C-407E-A947-70E740481C1C}">
                  <a14:useLocalDpi xmlns:a14="http://schemas.microsoft.com/office/drawing/2010/main" val="0"/>
                </a:ext>
              </a:extLst>
            </a:blip>
            <a:srcRect l="18445" t="28005" r="36555" b="15745"/>
            <a:stretch/>
          </p:blipFill>
          <p:spPr>
            <a:xfrm>
              <a:off x="6895135" y="19935947"/>
              <a:ext cx="1499560" cy="1499560"/>
            </a:xfrm>
            <a:prstGeom prst="rect">
              <a:avLst/>
            </a:prstGeom>
          </p:spPr>
        </p:pic>
        <p:grpSp>
          <p:nvGrpSpPr>
            <p:cNvPr id="121" name="群組 120">
              <a:extLst>
                <a:ext uri="{FF2B5EF4-FFF2-40B4-BE49-F238E27FC236}">
                  <a16:creationId xmlns:a16="http://schemas.microsoft.com/office/drawing/2014/main" id="{E18A3256-1471-47EB-9674-984598FC8173}"/>
                </a:ext>
              </a:extLst>
            </p:cNvPr>
            <p:cNvGrpSpPr/>
            <p:nvPr/>
          </p:nvGrpSpPr>
          <p:grpSpPr>
            <a:xfrm>
              <a:off x="6811038" y="17836509"/>
              <a:ext cx="2356313" cy="3990546"/>
              <a:chOff x="6811038" y="17836509"/>
              <a:chExt cx="2356313" cy="3990546"/>
            </a:xfrm>
          </p:grpSpPr>
          <p:sp>
            <p:nvSpPr>
              <p:cNvPr id="122" name="文字方塊 121">
                <a:extLst>
                  <a:ext uri="{FF2B5EF4-FFF2-40B4-BE49-F238E27FC236}">
                    <a16:creationId xmlns:a16="http://schemas.microsoft.com/office/drawing/2014/main" id="{7456CDC7-AD74-440E-B956-993C17BC2DC2}"/>
                  </a:ext>
                </a:extLst>
              </p:cNvPr>
              <p:cNvSpPr txBox="1"/>
              <p:nvPr/>
            </p:nvSpPr>
            <p:spPr>
              <a:xfrm>
                <a:off x="6811038" y="17836509"/>
                <a:ext cx="476412" cy="394275"/>
              </a:xfrm>
              <a:prstGeom prst="rect">
                <a:avLst/>
              </a:prstGeom>
              <a:noFill/>
            </p:spPr>
            <p:txBody>
              <a:bodyPr wrap="none" rtlCol="0">
                <a:spAutoFit/>
              </a:bodyPr>
              <a:lstStyle/>
              <a:p>
                <a:r>
                  <a:rPr lang="en-US" altLang="zh-TW" sz="1962" dirty="0">
                    <a:latin typeface="Times New Roman" panose="02020603050405020304" pitchFamily="18" charset="0"/>
                    <a:cs typeface="Times New Roman" panose="02020603050405020304" pitchFamily="18" charset="0"/>
                  </a:rPr>
                  <a:t>(b)</a:t>
                </a:r>
                <a:endParaRPr lang="zh-TW" altLang="en-US" sz="1962" dirty="0">
                  <a:latin typeface="Times New Roman" panose="02020603050405020304" pitchFamily="18" charset="0"/>
                  <a:cs typeface="Times New Roman" panose="02020603050405020304" pitchFamily="18" charset="0"/>
                </a:endParaRPr>
              </a:p>
            </p:txBody>
          </p:sp>
          <p:pic>
            <p:nvPicPr>
              <p:cNvPr id="123" name="圖片 122">
                <a:extLst>
                  <a:ext uri="{FF2B5EF4-FFF2-40B4-BE49-F238E27FC236}">
                    <a16:creationId xmlns:a16="http://schemas.microsoft.com/office/drawing/2014/main" id="{0B0E8900-99B8-4407-A0F3-03EEC130297C}"/>
                  </a:ext>
                </a:extLst>
              </p:cNvPr>
              <p:cNvPicPr>
                <a:picLocks noChangeAspect="1"/>
              </p:cNvPicPr>
              <p:nvPr/>
            </p:nvPicPr>
            <p:blipFill rotWithShape="1">
              <a:blip r:embed="rId26" cstate="print">
                <a:extLst>
                  <a:ext uri="{BEBA8EAE-BF5A-486C-A8C5-ECC9F3942E4B}">
                    <a14:imgProps xmlns:a14="http://schemas.microsoft.com/office/drawing/2010/main">
                      <a14:imgLayer r:embed="rId25">
                        <a14:imgEffect>
                          <a14:brightnessContrast bright="40000" contrast="-40000"/>
                        </a14:imgEffect>
                      </a14:imgLayer>
                    </a14:imgProps>
                  </a:ext>
                  <a:ext uri="{28A0092B-C50C-407E-A947-70E740481C1C}">
                    <a14:useLocalDpi xmlns:a14="http://schemas.microsoft.com/office/drawing/2010/main" val="0"/>
                  </a:ext>
                </a:extLst>
              </a:blip>
              <a:srcRect l="18445" t="28005" r="36555" b="15745"/>
              <a:stretch/>
            </p:blipFill>
            <p:spPr>
              <a:xfrm>
                <a:off x="6894110" y="18337017"/>
                <a:ext cx="1499560" cy="1499560"/>
              </a:xfrm>
              <a:prstGeom prst="rect">
                <a:avLst/>
              </a:prstGeom>
            </p:spPr>
          </p:pic>
          <p:grpSp>
            <p:nvGrpSpPr>
              <p:cNvPr id="124" name="群組 123">
                <a:extLst>
                  <a:ext uri="{FF2B5EF4-FFF2-40B4-BE49-F238E27FC236}">
                    <a16:creationId xmlns:a16="http://schemas.microsoft.com/office/drawing/2014/main" id="{DE6231CD-73CC-4382-8037-35C4DCD8F4B0}"/>
                  </a:ext>
                </a:extLst>
              </p:cNvPr>
              <p:cNvGrpSpPr/>
              <p:nvPr/>
            </p:nvGrpSpPr>
            <p:grpSpPr>
              <a:xfrm>
                <a:off x="6901755" y="19944904"/>
                <a:ext cx="2265596" cy="1882151"/>
                <a:chOff x="9795001" y="28809362"/>
                <a:chExt cx="3232849" cy="2685699"/>
              </a:xfrm>
            </p:grpSpPr>
            <p:cxnSp>
              <p:nvCxnSpPr>
                <p:cNvPr id="125" name="直線接點 124">
                  <a:extLst>
                    <a:ext uri="{FF2B5EF4-FFF2-40B4-BE49-F238E27FC236}">
                      <a16:creationId xmlns:a16="http://schemas.microsoft.com/office/drawing/2014/main" id="{4F839C29-C17A-4A3A-B3CC-E74C65EEFB8C}"/>
                    </a:ext>
                  </a:extLst>
                </p:cNvPr>
                <p:cNvCxnSpPr>
                  <a:cxnSpLocks/>
                </p:cNvCxnSpPr>
                <p:nvPr/>
              </p:nvCxnSpPr>
              <p:spPr>
                <a:xfrm>
                  <a:off x="10898621" y="28809362"/>
                  <a:ext cx="0" cy="2124000"/>
                </a:xfrm>
                <a:prstGeom prst="line">
                  <a:avLst/>
                </a:prstGeom>
                <a:ln w="57150">
                  <a:solidFill>
                    <a:srgbClr val="6CA714"/>
                  </a:solidFill>
                </a:ln>
              </p:spPr>
              <p:style>
                <a:lnRef idx="1">
                  <a:schemeClr val="accent1"/>
                </a:lnRef>
                <a:fillRef idx="0">
                  <a:schemeClr val="accent1"/>
                </a:fillRef>
                <a:effectRef idx="0">
                  <a:schemeClr val="accent1"/>
                </a:effectRef>
                <a:fontRef idx="minor">
                  <a:schemeClr val="tx1"/>
                </a:fontRef>
              </p:style>
            </p:cxnSp>
            <p:sp>
              <p:nvSpPr>
                <p:cNvPr id="126" name="文字方塊 125">
                  <a:extLst>
                    <a:ext uri="{FF2B5EF4-FFF2-40B4-BE49-F238E27FC236}">
                      <a16:creationId xmlns:a16="http://schemas.microsoft.com/office/drawing/2014/main" id="{E503DBC2-9C86-4C82-812D-1CA6A55A4CA5}"/>
                    </a:ext>
                  </a:extLst>
                </p:cNvPr>
                <p:cNvSpPr txBox="1"/>
                <p:nvPr/>
              </p:nvSpPr>
              <p:spPr>
                <a:xfrm>
                  <a:off x="12027810" y="29630132"/>
                  <a:ext cx="1000040" cy="501118"/>
                </a:xfrm>
                <a:prstGeom prst="rect">
                  <a:avLst/>
                </a:prstGeom>
                <a:noFill/>
              </p:spPr>
              <p:txBody>
                <a:bodyPr wrap="none" rtlCol="0">
                  <a:spAutoFit/>
                </a:bodyPr>
                <a:lstStyle/>
                <a:p>
                  <a:r>
                    <a:rPr lang="en-US" altLang="zh-TW" sz="1682" b="1" dirty="0">
                      <a:solidFill>
                        <a:srgbClr val="FF7F00"/>
                      </a:solidFill>
                      <a:latin typeface="Times New Roman" panose="02020603050405020304" pitchFamily="18" charset="0"/>
                      <a:cs typeface="Times New Roman" panose="02020603050405020304" pitchFamily="18" charset="0"/>
                    </a:rPr>
                    <a:t>X-cut</a:t>
                  </a:r>
                  <a:endParaRPr lang="zh-TW" altLang="en-US" sz="1682" b="1" dirty="0">
                    <a:solidFill>
                      <a:srgbClr val="FF7F00"/>
                    </a:solidFill>
                    <a:latin typeface="Times New Roman" panose="02020603050405020304" pitchFamily="18" charset="0"/>
                    <a:cs typeface="Times New Roman" panose="02020603050405020304" pitchFamily="18" charset="0"/>
                  </a:endParaRPr>
                </a:p>
              </p:txBody>
            </p:sp>
            <p:sp>
              <p:nvSpPr>
                <p:cNvPr id="127" name="文字方塊 126">
                  <a:extLst>
                    <a:ext uri="{FF2B5EF4-FFF2-40B4-BE49-F238E27FC236}">
                      <a16:creationId xmlns:a16="http://schemas.microsoft.com/office/drawing/2014/main" id="{417BFA2B-7532-4ED0-8391-1EED370D217B}"/>
                    </a:ext>
                  </a:extLst>
                </p:cNvPr>
                <p:cNvSpPr txBox="1"/>
                <p:nvPr/>
              </p:nvSpPr>
              <p:spPr>
                <a:xfrm>
                  <a:off x="10515027" y="30993943"/>
                  <a:ext cx="971768" cy="501118"/>
                </a:xfrm>
                <a:prstGeom prst="rect">
                  <a:avLst/>
                </a:prstGeom>
                <a:noFill/>
              </p:spPr>
              <p:txBody>
                <a:bodyPr wrap="none" rtlCol="0">
                  <a:spAutoFit/>
                </a:bodyPr>
                <a:lstStyle/>
                <a:p>
                  <a:r>
                    <a:rPr lang="en-US" altLang="zh-TW" sz="1682" b="1" dirty="0">
                      <a:solidFill>
                        <a:srgbClr val="6CA714"/>
                      </a:solidFill>
                      <a:latin typeface="Times New Roman" panose="02020603050405020304" pitchFamily="18" charset="0"/>
                      <a:cs typeface="Times New Roman" panose="02020603050405020304" pitchFamily="18" charset="0"/>
                    </a:rPr>
                    <a:t>Y-cut</a:t>
                  </a:r>
                  <a:endParaRPr lang="zh-TW" altLang="en-US" sz="1682" b="1" dirty="0">
                    <a:solidFill>
                      <a:srgbClr val="6CA714"/>
                    </a:solidFill>
                    <a:latin typeface="Times New Roman" panose="02020603050405020304" pitchFamily="18" charset="0"/>
                    <a:cs typeface="Times New Roman" panose="02020603050405020304" pitchFamily="18" charset="0"/>
                  </a:endParaRPr>
                </a:p>
              </p:txBody>
            </p:sp>
            <p:cxnSp>
              <p:nvCxnSpPr>
                <p:cNvPr id="128" name="直線接點 127">
                  <a:extLst>
                    <a:ext uri="{FF2B5EF4-FFF2-40B4-BE49-F238E27FC236}">
                      <a16:creationId xmlns:a16="http://schemas.microsoft.com/office/drawing/2014/main" id="{78F98136-4DCD-47D1-B224-CB9F862A2CAC}"/>
                    </a:ext>
                  </a:extLst>
                </p:cNvPr>
                <p:cNvCxnSpPr>
                  <a:cxnSpLocks/>
                </p:cNvCxnSpPr>
                <p:nvPr/>
              </p:nvCxnSpPr>
              <p:spPr>
                <a:xfrm>
                  <a:off x="9795001" y="29870664"/>
                  <a:ext cx="2124000" cy="0"/>
                </a:xfrm>
                <a:prstGeom prst="line">
                  <a:avLst/>
                </a:prstGeom>
                <a:ln w="57150">
                  <a:solidFill>
                    <a:srgbClr val="FF7F00"/>
                  </a:solidFill>
                </a:ln>
              </p:spPr>
              <p:style>
                <a:lnRef idx="1">
                  <a:schemeClr val="accent6"/>
                </a:lnRef>
                <a:fillRef idx="0">
                  <a:schemeClr val="accent6"/>
                </a:fillRef>
                <a:effectRef idx="0">
                  <a:schemeClr val="accent6"/>
                </a:effectRef>
                <a:fontRef idx="minor">
                  <a:schemeClr val="tx1"/>
                </a:fontRef>
              </p:style>
            </p:cxnSp>
          </p:grpSp>
        </p:grpSp>
      </p:grpSp>
      <p:grpSp>
        <p:nvGrpSpPr>
          <p:cNvPr id="129" name="群組 128">
            <a:extLst>
              <a:ext uri="{FF2B5EF4-FFF2-40B4-BE49-F238E27FC236}">
                <a16:creationId xmlns:a16="http://schemas.microsoft.com/office/drawing/2014/main" id="{317B94E7-A0D7-46DF-8390-B2DFD30DA9B4}"/>
              </a:ext>
            </a:extLst>
          </p:cNvPr>
          <p:cNvGrpSpPr/>
          <p:nvPr/>
        </p:nvGrpSpPr>
        <p:grpSpPr>
          <a:xfrm>
            <a:off x="726048" y="13262470"/>
            <a:ext cx="5145683" cy="3465030"/>
            <a:chOff x="315918" y="19589054"/>
            <a:chExt cx="5641352" cy="3798807"/>
          </a:xfrm>
        </p:grpSpPr>
        <p:grpSp>
          <p:nvGrpSpPr>
            <p:cNvPr id="130" name="群組 129">
              <a:extLst>
                <a:ext uri="{FF2B5EF4-FFF2-40B4-BE49-F238E27FC236}">
                  <a16:creationId xmlns:a16="http://schemas.microsoft.com/office/drawing/2014/main" id="{1EE2E0EA-9AA5-4C25-95DD-512F2046FD37}"/>
                </a:ext>
              </a:extLst>
            </p:cNvPr>
            <p:cNvGrpSpPr/>
            <p:nvPr/>
          </p:nvGrpSpPr>
          <p:grpSpPr>
            <a:xfrm>
              <a:off x="315918" y="19589054"/>
              <a:ext cx="5641352" cy="3798807"/>
              <a:chOff x="728724" y="20585263"/>
              <a:chExt cx="4416795" cy="2692503"/>
            </a:xfrm>
          </p:grpSpPr>
          <p:grpSp>
            <p:nvGrpSpPr>
              <p:cNvPr id="133" name="群組 132">
                <a:extLst>
                  <a:ext uri="{FF2B5EF4-FFF2-40B4-BE49-F238E27FC236}">
                    <a16:creationId xmlns:a16="http://schemas.microsoft.com/office/drawing/2014/main" id="{1AABE33B-6B42-4B23-9A20-D6928DDF819A}"/>
                  </a:ext>
                </a:extLst>
              </p:cNvPr>
              <p:cNvGrpSpPr/>
              <p:nvPr/>
            </p:nvGrpSpPr>
            <p:grpSpPr>
              <a:xfrm flipH="1">
                <a:off x="1670454" y="20585263"/>
                <a:ext cx="2245582" cy="2606183"/>
                <a:chOff x="1507145" y="20239885"/>
                <a:chExt cx="2245582" cy="2606183"/>
              </a:xfrm>
            </p:grpSpPr>
            <p:pic>
              <p:nvPicPr>
                <p:cNvPr id="140" name="圖片 139">
                  <a:extLst>
                    <a:ext uri="{FF2B5EF4-FFF2-40B4-BE49-F238E27FC236}">
                      <a16:creationId xmlns:a16="http://schemas.microsoft.com/office/drawing/2014/main" id="{E667B00D-F90A-4CA7-8224-A65F26E976BA}"/>
                    </a:ext>
                  </a:extLst>
                </p:cNvPr>
                <p:cNvPicPr>
                  <a:picLocks noChangeAspect="1"/>
                </p:cNvPicPr>
                <p:nvPr/>
              </p:nvPicPr>
              <p:blipFill rotWithShape="1">
                <a:blip r:embed="rId27" cstate="print">
                  <a:extLst>
                    <a:ext uri="{28A0092B-C50C-407E-A947-70E740481C1C}">
                      <a14:useLocalDpi xmlns:a14="http://schemas.microsoft.com/office/drawing/2010/main" val="0"/>
                    </a:ext>
                  </a:extLst>
                </a:blip>
                <a:srcRect t="13113"/>
                <a:stretch/>
              </p:blipFill>
              <p:spPr>
                <a:xfrm rot="10800000" flipV="1">
                  <a:off x="1507145" y="20239885"/>
                  <a:ext cx="2245582" cy="2606183"/>
                </a:xfrm>
                <a:prstGeom prst="rect">
                  <a:avLst/>
                </a:prstGeom>
              </p:spPr>
            </p:pic>
            <p:sp>
              <p:nvSpPr>
                <p:cNvPr id="141" name="矩形 140">
                  <a:extLst>
                    <a:ext uri="{FF2B5EF4-FFF2-40B4-BE49-F238E27FC236}">
                      <a16:creationId xmlns:a16="http://schemas.microsoft.com/office/drawing/2014/main" id="{11E221FD-170C-4CC5-BF8E-279CA28F77CD}"/>
                    </a:ext>
                  </a:extLst>
                </p:cNvPr>
                <p:cNvSpPr/>
                <p:nvPr/>
              </p:nvSpPr>
              <p:spPr>
                <a:xfrm>
                  <a:off x="1568944" y="21778312"/>
                  <a:ext cx="933732" cy="2733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a:p>
              </p:txBody>
            </p:sp>
          </p:grpSp>
          <p:sp>
            <p:nvSpPr>
              <p:cNvPr id="134" name="箭號: 向右 133">
                <a:extLst>
                  <a:ext uri="{FF2B5EF4-FFF2-40B4-BE49-F238E27FC236}">
                    <a16:creationId xmlns:a16="http://schemas.microsoft.com/office/drawing/2014/main" id="{7F0825E9-23C9-434D-B56D-F2849F51B83C}"/>
                  </a:ext>
                </a:extLst>
              </p:cNvPr>
              <p:cNvSpPr>
                <a:spLocks/>
              </p:cNvSpPr>
              <p:nvPr/>
            </p:nvSpPr>
            <p:spPr>
              <a:xfrm rot="10800000">
                <a:off x="2779952" y="21229995"/>
                <a:ext cx="1030155" cy="108000"/>
              </a:xfrm>
              <a:prstGeom prst="righ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a:latin typeface="Times New Roman" panose="02020603050405020304" pitchFamily="18" charset="0"/>
                  <a:cs typeface="Times New Roman" panose="02020603050405020304" pitchFamily="18" charset="0"/>
                </a:endParaRPr>
              </a:p>
            </p:txBody>
          </p:sp>
          <p:sp>
            <p:nvSpPr>
              <p:cNvPr id="135" name="文字方塊 134">
                <a:extLst>
                  <a:ext uri="{FF2B5EF4-FFF2-40B4-BE49-F238E27FC236}">
                    <a16:creationId xmlns:a16="http://schemas.microsoft.com/office/drawing/2014/main" id="{704545AB-B762-4A2A-A2C1-EDBCC3AD309F}"/>
                  </a:ext>
                </a:extLst>
              </p:cNvPr>
              <p:cNvSpPr txBox="1"/>
              <p:nvPr/>
            </p:nvSpPr>
            <p:spPr>
              <a:xfrm>
                <a:off x="3771361" y="21092672"/>
                <a:ext cx="1374158" cy="398760"/>
              </a:xfrm>
              <a:prstGeom prst="rect">
                <a:avLst/>
              </a:prstGeom>
              <a:noFill/>
            </p:spPr>
            <p:txBody>
              <a:bodyPr wrap="square" rtlCol="0">
                <a:spAutoFit/>
              </a:bodyPr>
              <a:lstStyle/>
              <a:p>
                <a:r>
                  <a:rPr lang="en-US" altLang="zh-TW" sz="1962" b="1">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rPr>
                  <a:t>Camera</a:t>
                </a:r>
                <a:endParaRPr lang="en-US" altLang="zh-TW" sz="1682" b="1" dirty="0">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36" name="箭號: 向右 135">
                <a:extLst>
                  <a:ext uri="{FF2B5EF4-FFF2-40B4-BE49-F238E27FC236}">
                    <a16:creationId xmlns:a16="http://schemas.microsoft.com/office/drawing/2014/main" id="{40B19723-E4C6-4DDA-B62F-36A46C03DD5D}"/>
                  </a:ext>
                </a:extLst>
              </p:cNvPr>
              <p:cNvSpPr>
                <a:spLocks/>
              </p:cNvSpPr>
              <p:nvPr/>
            </p:nvSpPr>
            <p:spPr>
              <a:xfrm rot="1632735" flipH="1">
                <a:off x="3168079" y="22539885"/>
                <a:ext cx="479154" cy="122586"/>
              </a:xfrm>
              <a:prstGeom prst="righ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a:latin typeface="Times New Roman" panose="02020603050405020304" pitchFamily="18" charset="0"/>
                  <a:cs typeface="Times New Roman" panose="02020603050405020304" pitchFamily="18" charset="0"/>
                </a:endParaRPr>
              </a:p>
            </p:txBody>
          </p:sp>
          <p:sp>
            <p:nvSpPr>
              <p:cNvPr id="137" name="箭號: 向右 136">
                <a:extLst>
                  <a:ext uri="{FF2B5EF4-FFF2-40B4-BE49-F238E27FC236}">
                    <a16:creationId xmlns:a16="http://schemas.microsoft.com/office/drawing/2014/main" id="{02B57CF8-41F0-48C7-9209-B72C52899254}"/>
                  </a:ext>
                </a:extLst>
              </p:cNvPr>
              <p:cNvSpPr>
                <a:spLocks/>
              </p:cNvSpPr>
              <p:nvPr/>
            </p:nvSpPr>
            <p:spPr>
              <a:xfrm rot="8106081" flipH="1">
                <a:off x="1658991" y="22620311"/>
                <a:ext cx="720000" cy="108000"/>
              </a:xfrm>
              <a:prstGeom prst="righ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dirty="0">
                  <a:solidFill>
                    <a:schemeClr val="accent2">
                      <a:lumMod val="75000"/>
                    </a:schemeClr>
                  </a:solidFill>
                  <a:latin typeface="Times New Roman" panose="02020603050405020304" pitchFamily="18" charset="0"/>
                  <a:cs typeface="Times New Roman" panose="02020603050405020304" pitchFamily="18" charset="0"/>
                </a:endParaRPr>
              </a:p>
            </p:txBody>
          </p:sp>
          <p:sp>
            <p:nvSpPr>
              <p:cNvPr id="138" name="矩形 137">
                <a:extLst>
                  <a:ext uri="{FF2B5EF4-FFF2-40B4-BE49-F238E27FC236}">
                    <a16:creationId xmlns:a16="http://schemas.microsoft.com/office/drawing/2014/main" id="{D68137F5-47AB-49DD-9FFA-BB1B3243F89A}"/>
                  </a:ext>
                </a:extLst>
              </p:cNvPr>
              <p:cNvSpPr/>
              <p:nvPr/>
            </p:nvSpPr>
            <p:spPr>
              <a:xfrm>
                <a:off x="728724" y="22879006"/>
                <a:ext cx="1739056" cy="398760"/>
              </a:xfrm>
              <a:prstGeom prst="rect">
                <a:avLst/>
              </a:prstGeom>
            </p:spPr>
            <p:txBody>
              <a:bodyPr wrap="square">
                <a:spAutoFit/>
              </a:bodyPr>
              <a:lstStyle/>
              <a:p>
                <a:r>
                  <a:rPr lang="en-US" altLang="zh-TW" sz="1962" b="1">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rPr>
                  <a:t>Coffee</a:t>
                </a:r>
                <a:r>
                  <a:rPr lang="zh-TW" altLang="en-US" sz="1962" b="1">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962" b="1">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rPr>
                  <a:t>ring</a:t>
                </a:r>
                <a:endParaRPr lang="en-US" altLang="zh-TW" sz="1962" b="1" dirty="0">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39" name="文字方塊 138">
                <a:extLst>
                  <a:ext uri="{FF2B5EF4-FFF2-40B4-BE49-F238E27FC236}">
                    <a16:creationId xmlns:a16="http://schemas.microsoft.com/office/drawing/2014/main" id="{B33600B6-0DC0-4EB4-900B-0A4B6BCA814B}"/>
                  </a:ext>
                </a:extLst>
              </p:cNvPr>
              <p:cNvSpPr txBox="1"/>
              <p:nvPr/>
            </p:nvSpPr>
            <p:spPr>
              <a:xfrm>
                <a:off x="3252996" y="22629439"/>
                <a:ext cx="1647728" cy="398760"/>
              </a:xfrm>
              <a:prstGeom prst="rect">
                <a:avLst/>
              </a:prstGeom>
              <a:noFill/>
            </p:spPr>
            <p:txBody>
              <a:bodyPr wrap="square" rtlCol="0">
                <a:spAutoFit/>
              </a:bodyPr>
              <a:lstStyle/>
              <a:p>
                <a:r>
                  <a:rPr lang="en-US" altLang="zh-TW" sz="1962" b="1" dirty="0">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rPr>
                  <a:t>Slide glass</a:t>
                </a:r>
              </a:p>
            </p:txBody>
          </p:sp>
        </p:grpSp>
        <p:sp>
          <p:nvSpPr>
            <p:cNvPr id="131" name="文字方塊 130">
              <a:extLst>
                <a:ext uri="{FF2B5EF4-FFF2-40B4-BE49-F238E27FC236}">
                  <a16:creationId xmlns:a16="http://schemas.microsoft.com/office/drawing/2014/main" id="{17E5707F-CC1E-4B30-915D-744EDA6B6C35}"/>
                </a:ext>
              </a:extLst>
            </p:cNvPr>
            <p:cNvSpPr txBox="1"/>
            <p:nvPr/>
          </p:nvSpPr>
          <p:spPr>
            <a:xfrm>
              <a:off x="391107" y="20215826"/>
              <a:ext cx="1701938" cy="993452"/>
            </a:xfrm>
            <a:prstGeom prst="rect">
              <a:avLst/>
            </a:prstGeom>
            <a:noFill/>
          </p:spPr>
          <p:txBody>
            <a:bodyPr wrap="square" rtlCol="0">
              <a:spAutoFit/>
            </a:bodyPr>
            <a:lstStyle/>
            <a:p>
              <a:pPr algn="ctr"/>
              <a:r>
                <a:rPr lang="en-US" altLang="zh-TW" sz="1962" b="1">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rPr>
                <a:t>LED backlight</a:t>
              </a:r>
              <a:endParaRPr lang="en-US" altLang="zh-TW" sz="1962" b="1" dirty="0">
                <a:solidFill>
                  <a:schemeClr val="accent2">
                    <a:lumMod val="75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32" name="箭號: 向右 131">
              <a:extLst>
                <a:ext uri="{FF2B5EF4-FFF2-40B4-BE49-F238E27FC236}">
                  <a16:creationId xmlns:a16="http://schemas.microsoft.com/office/drawing/2014/main" id="{16D5EB31-1DFB-40B4-97B9-5FB242424150}"/>
                </a:ext>
              </a:extLst>
            </p:cNvPr>
            <p:cNvSpPr>
              <a:spLocks/>
            </p:cNvSpPr>
            <p:nvPr/>
          </p:nvSpPr>
          <p:spPr>
            <a:xfrm rot="13070184" flipH="1">
              <a:off x="1341081" y="21298615"/>
              <a:ext cx="614061" cy="157784"/>
            </a:xfrm>
            <a:prstGeom prst="righ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dirty="0">
                <a:latin typeface="Times New Roman" panose="02020603050405020304" pitchFamily="18" charset="0"/>
                <a:cs typeface="Times New Roman" panose="02020603050405020304" pitchFamily="18" charset="0"/>
              </a:endParaRPr>
            </a:p>
          </p:txBody>
        </p:sp>
      </p:grpSp>
      <p:grpSp>
        <p:nvGrpSpPr>
          <p:cNvPr id="142" name="群組 141">
            <a:extLst>
              <a:ext uri="{FF2B5EF4-FFF2-40B4-BE49-F238E27FC236}">
                <a16:creationId xmlns:a16="http://schemas.microsoft.com/office/drawing/2014/main" id="{7E88E908-A100-4559-8BE6-D4E94D5A23F6}"/>
              </a:ext>
            </a:extLst>
          </p:cNvPr>
          <p:cNvGrpSpPr/>
          <p:nvPr/>
        </p:nvGrpSpPr>
        <p:grpSpPr>
          <a:xfrm>
            <a:off x="16646534" y="7298924"/>
            <a:ext cx="3711027" cy="1943999"/>
            <a:chOff x="15923333" y="6816466"/>
            <a:chExt cx="3543785" cy="1856396"/>
          </a:xfrm>
        </p:grpSpPr>
        <p:grpSp>
          <p:nvGrpSpPr>
            <p:cNvPr id="143" name="群組 142">
              <a:extLst>
                <a:ext uri="{FF2B5EF4-FFF2-40B4-BE49-F238E27FC236}">
                  <a16:creationId xmlns:a16="http://schemas.microsoft.com/office/drawing/2014/main" id="{AEFBADF5-6DD2-4AFE-A6DF-47A4A68A6BE2}"/>
                </a:ext>
              </a:extLst>
            </p:cNvPr>
            <p:cNvGrpSpPr/>
            <p:nvPr/>
          </p:nvGrpSpPr>
          <p:grpSpPr>
            <a:xfrm>
              <a:off x="15923333" y="6816466"/>
              <a:ext cx="3543785" cy="1856396"/>
              <a:chOff x="21928812" y="10400375"/>
              <a:chExt cx="5069084" cy="2655423"/>
            </a:xfrm>
          </p:grpSpPr>
          <p:pic>
            <p:nvPicPr>
              <p:cNvPr id="147" name="圖片 146">
                <a:extLst>
                  <a:ext uri="{FF2B5EF4-FFF2-40B4-BE49-F238E27FC236}">
                    <a16:creationId xmlns:a16="http://schemas.microsoft.com/office/drawing/2014/main" id="{C4584C7D-8257-4F0C-98FE-BAD586A07008}"/>
                  </a:ext>
                </a:extLst>
              </p:cNvPr>
              <p:cNvPicPr>
                <a:picLocks noChangeAspect="1"/>
              </p:cNvPicPr>
              <p:nvPr/>
            </p:nvPicPr>
            <p:blipFill rotWithShape="1">
              <a:blip r:embed="rId28" cstate="print">
                <a:extLst>
                  <a:ext uri="{28A0092B-C50C-407E-A947-70E740481C1C}">
                    <a14:useLocalDpi xmlns:a14="http://schemas.microsoft.com/office/drawing/2010/main" val="0"/>
                  </a:ext>
                </a:extLst>
              </a:blip>
              <a:srcRect l="4606"/>
              <a:stretch/>
            </p:blipFill>
            <p:spPr>
              <a:xfrm>
                <a:off x="21928812" y="10400375"/>
                <a:ext cx="5069084" cy="2655423"/>
              </a:xfrm>
              <a:prstGeom prst="rect">
                <a:avLst/>
              </a:prstGeom>
            </p:spPr>
          </p:pic>
          <p:sp>
            <p:nvSpPr>
              <p:cNvPr id="148" name="文字方塊 147">
                <a:extLst>
                  <a:ext uri="{FF2B5EF4-FFF2-40B4-BE49-F238E27FC236}">
                    <a16:creationId xmlns:a16="http://schemas.microsoft.com/office/drawing/2014/main" id="{61C19271-1DE1-43F9-A352-F59BD33DF5DA}"/>
                  </a:ext>
                </a:extLst>
              </p:cNvPr>
              <p:cNvSpPr txBox="1"/>
              <p:nvPr/>
            </p:nvSpPr>
            <p:spPr>
              <a:xfrm>
                <a:off x="23026323" y="10611484"/>
                <a:ext cx="561368" cy="502344"/>
              </a:xfrm>
              <a:prstGeom prst="rect">
                <a:avLst/>
              </a:prstGeom>
              <a:noFill/>
            </p:spPr>
            <p:txBody>
              <a:bodyPr wrap="square" rtlCol="0">
                <a:spAutoFit/>
              </a:bodyPr>
              <a:lstStyle/>
              <a:p>
                <a:r>
                  <a:rPr lang="en-US" altLang="zh-TW" sz="1682" dirty="0">
                    <a:latin typeface="Times New Roman" panose="02020603050405020304" pitchFamily="18" charset="0"/>
                    <a:cs typeface="Times New Roman" panose="02020603050405020304" pitchFamily="18" charset="0"/>
                  </a:rPr>
                  <a:t>(d)</a:t>
                </a:r>
                <a:endParaRPr lang="zh-TW" altLang="en-US" sz="1682" dirty="0">
                  <a:latin typeface="Times New Roman" panose="02020603050405020304" pitchFamily="18" charset="0"/>
                  <a:cs typeface="Times New Roman" panose="02020603050405020304" pitchFamily="18" charset="0"/>
                </a:endParaRPr>
              </a:p>
            </p:txBody>
          </p:sp>
        </p:grpSp>
        <p:sp>
          <p:nvSpPr>
            <p:cNvPr id="144" name="手繪多邊形: 圖案 143">
              <a:extLst>
                <a:ext uri="{FF2B5EF4-FFF2-40B4-BE49-F238E27FC236}">
                  <a16:creationId xmlns:a16="http://schemas.microsoft.com/office/drawing/2014/main" id="{48971756-5F9B-4FD2-AF19-0507D3A34023}"/>
                </a:ext>
              </a:extLst>
            </p:cNvPr>
            <p:cNvSpPr/>
            <p:nvPr/>
          </p:nvSpPr>
          <p:spPr>
            <a:xfrm>
              <a:off x="16965949" y="7478155"/>
              <a:ext cx="1872384" cy="645822"/>
            </a:xfrm>
            <a:custGeom>
              <a:avLst/>
              <a:gdLst>
                <a:gd name="connsiteX0" fmla="*/ 0 w 2671763"/>
                <a:gd name="connsiteY0" fmla="*/ 921543 h 921543"/>
                <a:gd name="connsiteX1" fmla="*/ 452438 w 2671763"/>
                <a:gd name="connsiteY1" fmla="*/ 885825 h 921543"/>
                <a:gd name="connsiteX2" fmla="*/ 1133475 w 2671763"/>
                <a:gd name="connsiteY2" fmla="*/ 826293 h 921543"/>
                <a:gd name="connsiteX3" fmla="*/ 2047875 w 2671763"/>
                <a:gd name="connsiteY3" fmla="*/ 652462 h 921543"/>
                <a:gd name="connsiteX4" fmla="*/ 2671763 w 2671763"/>
                <a:gd name="connsiteY4" fmla="*/ 0 h 9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1763" h="921543">
                  <a:moveTo>
                    <a:pt x="0" y="921543"/>
                  </a:moveTo>
                  <a:lnTo>
                    <a:pt x="452438" y="885825"/>
                  </a:lnTo>
                  <a:cubicBezTo>
                    <a:pt x="641351" y="869950"/>
                    <a:pt x="867569" y="865187"/>
                    <a:pt x="1133475" y="826293"/>
                  </a:cubicBezTo>
                  <a:cubicBezTo>
                    <a:pt x="1399381" y="787399"/>
                    <a:pt x="1791494" y="790177"/>
                    <a:pt x="2047875" y="652462"/>
                  </a:cubicBezTo>
                  <a:cubicBezTo>
                    <a:pt x="2304256" y="514746"/>
                    <a:pt x="2488009" y="257373"/>
                    <a:pt x="2671763" y="0"/>
                  </a:cubicBezTo>
                </a:path>
              </a:pathLst>
            </a:custGeom>
            <a:noFill/>
            <a:ln>
              <a:solidFill>
                <a:srgbClr val="0084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dirty="0"/>
            </a:p>
          </p:txBody>
        </p:sp>
        <p:sp>
          <p:nvSpPr>
            <p:cNvPr id="145" name="手繪多邊形: 圖案 144">
              <a:extLst>
                <a:ext uri="{FF2B5EF4-FFF2-40B4-BE49-F238E27FC236}">
                  <a16:creationId xmlns:a16="http://schemas.microsoft.com/office/drawing/2014/main" id="{1F90BF76-3F58-42F0-B56F-D87DB88C446F}"/>
                </a:ext>
              </a:extLst>
            </p:cNvPr>
            <p:cNvSpPr/>
            <p:nvPr/>
          </p:nvSpPr>
          <p:spPr>
            <a:xfrm>
              <a:off x="16956419" y="7722982"/>
              <a:ext cx="1872384" cy="362128"/>
            </a:xfrm>
            <a:custGeom>
              <a:avLst/>
              <a:gdLst>
                <a:gd name="connsiteX0" fmla="*/ 0 w 2671763"/>
                <a:gd name="connsiteY0" fmla="*/ 516731 h 516731"/>
                <a:gd name="connsiteX1" fmla="*/ 588169 w 2671763"/>
                <a:gd name="connsiteY1" fmla="*/ 476250 h 516731"/>
                <a:gd name="connsiteX2" fmla="*/ 1123950 w 2671763"/>
                <a:gd name="connsiteY2" fmla="*/ 409575 h 516731"/>
                <a:gd name="connsiteX3" fmla="*/ 1878807 w 2671763"/>
                <a:gd name="connsiteY3" fmla="*/ 338137 h 516731"/>
                <a:gd name="connsiteX4" fmla="*/ 2671763 w 2671763"/>
                <a:gd name="connsiteY4" fmla="*/ 0 h 5167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1763" h="516731">
                  <a:moveTo>
                    <a:pt x="0" y="516731"/>
                  </a:moveTo>
                  <a:cubicBezTo>
                    <a:pt x="200422" y="505420"/>
                    <a:pt x="400844" y="494109"/>
                    <a:pt x="588169" y="476250"/>
                  </a:cubicBezTo>
                  <a:cubicBezTo>
                    <a:pt x="775494" y="458391"/>
                    <a:pt x="908844" y="432594"/>
                    <a:pt x="1123950" y="409575"/>
                  </a:cubicBezTo>
                  <a:cubicBezTo>
                    <a:pt x="1339056" y="386556"/>
                    <a:pt x="1620838" y="406399"/>
                    <a:pt x="1878807" y="338137"/>
                  </a:cubicBezTo>
                  <a:cubicBezTo>
                    <a:pt x="2136776" y="269874"/>
                    <a:pt x="2404269" y="134937"/>
                    <a:pt x="2671763" y="0"/>
                  </a:cubicBezTo>
                </a:path>
              </a:pathLst>
            </a:custGeom>
            <a:noFill/>
            <a:ln>
              <a:solidFill>
                <a:srgbClr val="FE84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dirty="0"/>
            </a:p>
          </p:txBody>
        </p:sp>
        <p:sp>
          <p:nvSpPr>
            <p:cNvPr id="146" name="手繪多邊形: 圖案 145">
              <a:extLst>
                <a:ext uri="{FF2B5EF4-FFF2-40B4-BE49-F238E27FC236}">
                  <a16:creationId xmlns:a16="http://schemas.microsoft.com/office/drawing/2014/main" id="{27704BE9-1C72-4611-BF0F-68DBC18FA172}"/>
                </a:ext>
              </a:extLst>
            </p:cNvPr>
            <p:cNvSpPr/>
            <p:nvPr/>
          </p:nvSpPr>
          <p:spPr>
            <a:xfrm>
              <a:off x="16966097" y="7805892"/>
              <a:ext cx="1877390" cy="310395"/>
            </a:xfrm>
            <a:custGeom>
              <a:avLst/>
              <a:gdLst>
                <a:gd name="connsiteX0" fmla="*/ 0 w 2678906"/>
                <a:gd name="connsiteY0" fmla="*/ 442912 h 442912"/>
                <a:gd name="connsiteX1" fmla="*/ 623887 w 2678906"/>
                <a:gd name="connsiteY1" fmla="*/ 395287 h 442912"/>
                <a:gd name="connsiteX2" fmla="*/ 1607343 w 2678906"/>
                <a:gd name="connsiteY2" fmla="*/ 333375 h 442912"/>
                <a:gd name="connsiteX3" fmla="*/ 2183606 w 2678906"/>
                <a:gd name="connsiteY3" fmla="*/ 288131 h 442912"/>
                <a:gd name="connsiteX4" fmla="*/ 2678906 w 2678906"/>
                <a:gd name="connsiteY4" fmla="*/ 0 h 442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8906" h="442912">
                  <a:moveTo>
                    <a:pt x="0" y="442912"/>
                  </a:moveTo>
                  <a:lnTo>
                    <a:pt x="623887" y="395287"/>
                  </a:lnTo>
                  <a:lnTo>
                    <a:pt x="1607343" y="333375"/>
                  </a:lnTo>
                  <a:cubicBezTo>
                    <a:pt x="1867296" y="315516"/>
                    <a:pt x="2005012" y="343693"/>
                    <a:pt x="2183606" y="288131"/>
                  </a:cubicBezTo>
                  <a:cubicBezTo>
                    <a:pt x="2362200" y="232569"/>
                    <a:pt x="2520553" y="116284"/>
                    <a:pt x="2678906" y="0"/>
                  </a:cubicBezTo>
                </a:path>
              </a:pathLst>
            </a:cu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3420" dirty="0"/>
            </a:p>
          </p:txBody>
        </p:sp>
      </p:grpSp>
      <p:grpSp>
        <p:nvGrpSpPr>
          <p:cNvPr id="149" name="群組 148">
            <a:extLst>
              <a:ext uri="{FF2B5EF4-FFF2-40B4-BE49-F238E27FC236}">
                <a16:creationId xmlns:a16="http://schemas.microsoft.com/office/drawing/2014/main" id="{C121DA4E-84EC-47D6-98A8-06EBF1CC6317}"/>
              </a:ext>
            </a:extLst>
          </p:cNvPr>
          <p:cNvGrpSpPr/>
          <p:nvPr/>
        </p:nvGrpSpPr>
        <p:grpSpPr>
          <a:xfrm>
            <a:off x="6099446" y="8253102"/>
            <a:ext cx="4075405" cy="2957943"/>
            <a:chOff x="5346732" y="8181883"/>
            <a:chExt cx="3973800" cy="2884198"/>
          </a:xfrm>
        </p:grpSpPr>
        <p:sp>
          <p:nvSpPr>
            <p:cNvPr id="150" name="箭號: 向右 149">
              <a:extLst>
                <a:ext uri="{FF2B5EF4-FFF2-40B4-BE49-F238E27FC236}">
                  <a16:creationId xmlns:a16="http://schemas.microsoft.com/office/drawing/2014/main" id="{CF7F96D4-1009-4EEF-AB33-1E2A567AEE27}"/>
                </a:ext>
              </a:extLst>
            </p:cNvPr>
            <p:cNvSpPr/>
            <p:nvPr/>
          </p:nvSpPr>
          <p:spPr>
            <a:xfrm rot="10800000">
              <a:off x="6318007" y="10525447"/>
              <a:ext cx="784621" cy="233819"/>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1682" dirty="0">
                <a:latin typeface="Times New Roman" panose="02020603050405020304" pitchFamily="18" charset="0"/>
                <a:cs typeface="Times New Roman" panose="02020603050405020304" pitchFamily="18" charset="0"/>
              </a:endParaRPr>
            </a:p>
          </p:txBody>
        </p:sp>
        <p:grpSp>
          <p:nvGrpSpPr>
            <p:cNvPr id="151" name="群組 150">
              <a:extLst>
                <a:ext uri="{FF2B5EF4-FFF2-40B4-BE49-F238E27FC236}">
                  <a16:creationId xmlns:a16="http://schemas.microsoft.com/office/drawing/2014/main" id="{AF9870F3-D713-4F1B-8818-EC89BA12239A}"/>
                </a:ext>
              </a:extLst>
            </p:cNvPr>
            <p:cNvGrpSpPr/>
            <p:nvPr/>
          </p:nvGrpSpPr>
          <p:grpSpPr>
            <a:xfrm>
              <a:off x="5346732" y="8181883"/>
              <a:ext cx="3973800" cy="2884198"/>
              <a:chOff x="5346732" y="8181883"/>
              <a:chExt cx="3973800" cy="2884198"/>
            </a:xfrm>
          </p:grpSpPr>
          <p:grpSp>
            <p:nvGrpSpPr>
              <p:cNvPr id="152" name="群組 151">
                <a:extLst>
                  <a:ext uri="{FF2B5EF4-FFF2-40B4-BE49-F238E27FC236}">
                    <a16:creationId xmlns:a16="http://schemas.microsoft.com/office/drawing/2014/main" id="{3128C7A5-E314-4710-88F7-3CE737B52649}"/>
                  </a:ext>
                </a:extLst>
              </p:cNvPr>
              <p:cNvGrpSpPr/>
              <p:nvPr/>
            </p:nvGrpSpPr>
            <p:grpSpPr>
              <a:xfrm>
                <a:off x="5346732" y="8181883"/>
                <a:ext cx="3973800" cy="2884198"/>
                <a:chOff x="1617622" y="13611805"/>
                <a:chExt cx="5873461" cy="3073165"/>
              </a:xfrm>
            </p:grpSpPr>
            <p:sp>
              <p:nvSpPr>
                <p:cNvPr id="154" name="文字方塊 153">
                  <a:extLst>
                    <a:ext uri="{FF2B5EF4-FFF2-40B4-BE49-F238E27FC236}">
                      <a16:creationId xmlns:a16="http://schemas.microsoft.com/office/drawing/2014/main" id="{7CA51C77-A5D7-4B15-90FC-28AA5DDC1606}"/>
                    </a:ext>
                  </a:extLst>
                </p:cNvPr>
                <p:cNvSpPr txBox="1"/>
                <p:nvPr/>
              </p:nvSpPr>
              <p:spPr>
                <a:xfrm>
                  <a:off x="2898151" y="13703500"/>
                  <a:ext cx="1509756" cy="352590"/>
                </a:xfrm>
                <a:prstGeom prst="rect">
                  <a:avLst/>
                </a:prstGeom>
                <a:noFill/>
              </p:spPr>
              <p:txBody>
                <a:bodyPr wrap="none" rtlCol="0">
                  <a:spAutoFit/>
                </a:bodyPr>
                <a:lstStyle/>
                <a:p>
                  <a:r>
                    <a:rPr lang="en-US" altLang="zh-TW" sz="1600" dirty="0">
                      <a:latin typeface="Times New Roman" panose="02020603050405020304" pitchFamily="18" charset="0"/>
                      <a:ea typeface="標楷體" panose="03000509000000000000" pitchFamily="65" charset="-120"/>
                      <a:cs typeface="Times New Roman" panose="02020603050405020304" pitchFamily="18" charset="0"/>
                    </a:rPr>
                    <a:t>PWM</a:t>
                  </a:r>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600" dirty="0">
                      <a:latin typeface="Times New Roman" panose="02020603050405020304" pitchFamily="18" charset="0"/>
                      <a:ea typeface="標楷體" panose="03000509000000000000" pitchFamily="65" charset="-120"/>
                      <a:cs typeface="Times New Roman" panose="02020603050405020304" pitchFamily="18" charset="0"/>
                    </a:rPr>
                    <a:t>Out</a:t>
                  </a:r>
                  <a:endParaRPr lang="zh-TW" altLang="en-US" sz="1600"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55" name="矩形 154">
                  <a:extLst>
                    <a:ext uri="{FF2B5EF4-FFF2-40B4-BE49-F238E27FC236}">
                      <a16:creationId xmlns:a16="http://schemas.microsoft.com/office/drawing/2014/main" id="{37C24185-ED2A-4C0A-A778-008AE443EEA2}"/>
                    </a:ext>
                  </a:extLst>
                </p:cNvPr>
                <p:cNvSpPr/>
                <p:nvPr/>
              </p:nvSpPr>
              <p:spPr>
                <a:xfrm>
                  <a:off x="4330175" y="13611805"/>
                  <a:ext cx="1953191" cy="936796"/>
                </a:xfrm>
                <a:prstGeom prst="rect">
                  <a:avLst/>
                </a:prstGeom>
                <a:solidFill>
                  <a:srgbClr val="F592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000" dirty="0">
                      <a:solidFill>
                        <a:schemeClr val="tx1"/>
                      </a:solidFill>
                      <a:latin typeface="Times New Roman" panose="02020603050405020304" pitchFamily="18" charset="0"/>
                      <a:cs typeface="Times New Roman" panose="02020603050405020304" pitchFamily="18" charset="0"/>
                    </a:rPr>
                    <a:t>Heater</a:t>
                  </a:r>
                  <a:endParaRPr lang="zh-TW" altLang="en-US" sz="2000" dirty="0">
                    <a:solidFill>
                      <a:schemeClr val="tx1"/>
                    </a:solidFill>
                    <a:latin typeface="Times New Roman" panose="02020603050405020304" pitchFamily="18" charset="0"/>
                    <a:cs typeface="Times New Roman" panose="02020603050405020304" pitchFamily="18" charset="0"/>
                  </a:endParaRPr>
                </a:p>
              </p:txBody>
            </p:sp>
            <p:sp>
              <p:nvSpPr>
                <p:cNvPr id="156" name="矩形 155">
                  <a:extLst>
                    <a:ext uri="{FF2B5EF4-FFF2-40B4-BE49-F238E27FC236}">
                      <a16:creationId xmlns:a16="http://schemas.microsoft.com/office/drawing/2014/main" id="{44C61AC7-1D05-4426-8B9D-8AE1C22ABA4C}"/>
                    </a:ext>
                  </a:extLst>
                </p:cNvPr>
                <p:cNvSpPr/>
                <p:nvPr/>
              </p:nvSpPr>
              <p:spPr>
                <a:xfrm>
                  <a:off x="4325337" y="15728508"/>
                  <a:ext cx="1958029" cy="936796"/>
                </a:xfrm>
                <a:prstGeom prst="rect">
                  <a:avLst/>
                </a:prstGeom>
                <a:solidFill>
                  <a:srgbClr val="F592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a:solidFill>
                        <a:schemeClr val="tx1"/>
                      </a:solidFill>
                      <a:latin typeface="Times New Roman" panose="02020603050405020304" pitchFamily="18" charset="0"/>
                      <a:cs typeface="Times New Roman" panose="02020603050405020304" pitchFamily="18" charset="0"/>
                    </a:rPr>
                    <a:t>Temperature sensor</a:t>
                  </a:r>
                  <a:endParaRPr lang="zh-TW" altLang="en-US" dirty="0">
                    <a:solidFill>
                      <a:schemeClr val="tx1"/>
                    </a:solidFill>
                    <a:latin typeface="Times New Roman" panose="02020603050405020304" pitchFamily="18" charset="0"/>
                    <a:cs typeface="Times New Roman" panose="02020603050405020304" pitchFamily="18" charset="0"/>
                  </a:endParaRPr>
                </a:p>
              </p:txBody>
            </p:sp>
            <p:sp>
              <p:nvSpPr>
                <p:cNvPr id="157" name="矩形 156">
                  <a:extLst>
                    <a:ext uri="{FF2B5EF4-FFF2-40B4-BE49-F238E27FC236}">
                      <a16:creationId xmlns:a16="http://schemas.microsoft.com/office/drawing/2014/main" id="{9673C3E8-DC2E-4D6A-ADB9-024DFD7F4FD3}"/>
                    </a:ext>
                  </a:extLst>
                </p:cNvPr>
                <p:cNvSpPr/>
                <p:nvPr/>
              </p:nvSpPr>
              <p:spPr>
                <a:xfrm>
                  <a:off x="1617622" y="13611805"/>
                  <a:ext cx="1317114" cy="3073165"/>
                </a:xfrm>
                <a:prstGeom prst="rect">
                  <a:avLst/>
                </a:prstGeom>
                <a:solidFill>
                  <a:srgbClr val="F592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000" dirty="0">
                      <a:solidFill>
                        <a:schemeClr val="tx1"/>
                      </a:solidFill>
                      <a:latin typeface="Times New Roman" panose="02020603050405020304" pitchFamily="18" charset="0"/>
                      <a:cs typeface="Times New Roman" panose="02020603050405020304" pitchFamily="18" charset="0"/>
                    </a:rPr>
                    <a:t>MCU</a:t>
                  </a:r>
                  <a:endParaRPr lang="en-US" altLang="zh-TW" sz="1682" dirty="0">
                    <a:solidFill>
                      <a:schemeClr val="tx1"/>
                    </a:solidFill>
                    <a:latin typeface="Times New Roman" panose="02020603050405020304" pitchFamily="18" charset="0"/>
                    <a:cs typeface="Times New Roman" panose="02020603050405020304" pitchFamily="18" charset="0"/>
                  </a:endParaRPr>
                </a:p>
              </p:txBody>
            </p:sp>
            <p:sp>
              <p:nvSpPr>
                <p:cNvPr id="158" name="箭號: 向右 157">
                  <a:extLst>
                    <a:ext uri="{FF2B5EF4-FFF2-40B4-BE49-F238E27FC236}">
                      <a16:creationId xmlns:a16="http://schemas.microsoft.com/office/drawing/2014/main" id="{A7881FF3-9F0E-4EC3-8B5B-9CABBA6F2AEB}"/>
                    </a:ext>
                  </a:extLst>
                </p:cNvPr>
                <p:cNvSpPr/>
                <p:nvPr/>
              </p:nvSpPr>
              <p:spPr>
                <a:xfrm rot="5400000">
                  <a:off x="4734657" y="14979285"/>
                  <a:ext cx="835688" cy="34559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1682" dirty="0">
                    <a:latin typeface="Times New Roman" panose="02020603050405020304" pitchFamily="18" charset="0"/>
                    <a:cs typeface="Times New Roman" panose="02020603050405020304" pitchFamily="18" charset="0"/>
                  </a:endParaRPr>
                </a:p>
              </p:txBody>
            </p:sp>
            <p:sp>
              <p:nvSpPr>
                <p:cNvPr id="159" name="矩形 158">
                  <a:extLst>
                    <a:ext uri="{FF2B5EF4-FFF2-40B4-BE49-F238E27FC236}">
                      <a16:creationId xmlns:a16="http://schemas.microsoft.com/office/drawing/2014/main" id="{1F8C8F38-8323-4727-84A2-97F7E9B5383F}"/>
                    </a:ext>
                  </a:extLst>
                </p:cNvPr>
                <p:cNvSpPr/>
                <p:nvPr/>
              </p:nvSpPr>
              <p:spPr>
                <a:xfrm>
                  <a:off x="5846432" y="14654028"/>
                  <a:ext cx="1644651" cy="936796"/>
                </a:xfrm>
                <a:prstGeom prst="rect">
                  <a:avLst/>
                </a:prstGeom>
                <a:solidFill>
                  <a:srgbClr val="F4CF8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682" dirty="0">
                      <a:solidFill>
                        <a:schemeClr val="tx1"/>
                      </a:solidFill>
                      <a:latin typeface="Times New Roman" panose="02020603050405020304" pitchFamily="18" charset="0"/>
                      <a:cs typeface="Times New Roman" panose="02020603050405020304" pitchFamily="18" charset="0"/>
                    </a:rPr>
                    <a:t>Hot plane</a:t>
                  </a:r>
                  <a:endParaRPr lang="zh-TW" altLang="en-US" sz="1682" dirty="0">
                    <a:solidFill>
                      <a:schemeClr val="tx1"/>
                    </a:solidFill>
                    <a:latin typeface="Times New Roman" panose="02020603050405020304" pitchFamily="18" charset="0"/>
                    <a:cs typeface="Times New Roman" panose="02020603050405020304" pitchFamily="18" charset="0"/>
                  </a:endParaRPr>
                </a:p>
              </p:txBody>
            </p:sp>
            <p:cxnSp>
              <p:nvCxnSpPr>
                <p:cNvPr id="160" name="直線接點 159">
                  <a:extLst>
                    <a:ext uri="{FF2B5EF4-FFF2-40B4-BE49-F238E27FC236}">
                      <a16:creationId xmlns:a16="http://schemas.microsoft.com/office/drawing/2014/main" id="{C356581E-F3A6-4C6D-ABDC-396EA99DA29B}"/>
                    </a:ext>
                  </a:extLst>
                </p:cNvPr>
                <p:cNvCxnSpPr>
                  <a:cxnSpLocks/>
                  <a:stCxn id="155" idx="3"/>
                  <a:endCxn id="159" idx="0"/>
                </p:cNvCxnSpPr>
                <p:nvPr/>
              </p:nvCxnSpPr>
              <p:spPr>
                <a:xfrm>
                  <a:off x="6283366" y="14080204"/>
                  <a:ext cx="385392" cy="5738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1" name="直線接點 160">
                  <a:extLst>
                    <a:ext uri="{FF2B5EF4-FFF2-40B4-BE49-F238E27FC236}">
                      <a16:creationId xmlns:a16="http://schemas.microsoft.com/office/drawing/2014/main" id="{D705598E-9AFE-47CF-B519-AD9A8A89215E}"/>
                    </a:ext>
                  </a:extLst>
                </p:cNvPr>
                <p:cNvCxnSpPr>
                  <a:cxnSpLocks/>
                  <a:stCxn id="156" idx="3"/>
                  <a:endCxn id="159" idx="2"/>
                </p:cNvCxnSpPr>
                <p:nvPr/>
              </p:nvCxnSpPr>
              <p:spPr>
                <a:xfrm flipV="1">
                  <a:off x="6283366" y="15590824"/>
                  <a:ext cx="385392" cy="6060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53" name="箭號: 向右 152">
                <a:extLst>
                  <a:ext uri="{FF2B5EF4-FFF2-40B4-BE49-F238E27FC236}">
                    <a16:creationId xmlns:a16="http://schemas.microsoft.com/office/drawing/2014/main" id="{9867A549-0292-42F8-BDC5-68B1F125BC42}"/>
                  </a:ext>
                </a:extLst>
              </p:cNvPr>
              <p:cNvSpPr/>
              <p:nvPr/>
            </p:nvSpPr>
            <p:spPr>
              <a:xfrm rot="10800000" flipH="1">
                <a:off x="6318167" y="8565292"/>
                <a:ext cx="784302" cy="233819"/>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1682" dirty="0">
                  <a:latin typeface="Times New Roman" panose="02020603050405020304" pitchFamily="18" charset="0"/>
                  <a:cs typeface="Times New Roman" panose="02020603050405020304" pitchFamily="18" charset="0"/>
                </a:endParaRPr>
              </a:p>
            </p:txBody>
          </p:sp>
        </p:grpSp>
      </p:grpSp>
      <p:grpSp>
        <p:nvGrpSpPr>
          <p:cNvPr id="162" name="群組 161">
            <a:extLst>
              <a:ext uri="{FF2B5EF4-FFF2-40B4-BE49-F238E27FC236}">
                <a16:creationId xmlns:a16="http://schemas.microsoft.com/office/drawing/2014/main" id="{E04DE702-FB85-4BB9-9A39-475BA70DAE9E}"/>
              </a:ext>
            </a:extLst>
          </p:cNvPr>
          <p:cNvGrpSpPr/>
          <p:nvPr/>
        </p:nvGrpSpPr>
        <p:grpSpPr>
          <a:xfrm>
            <a:off x="821620" y="9526522"/>
            <a:ext cx="4799474" cy="1779051"/>
            <a:chOff x="377423" y="9283384"/>
            <a:chExt cx="4799474" cy="1779051"/>
          </a:xfrm>
        </p:grpSpPr>
        <p:grpSp>
          <p:nvGrpSpPr>
            <p:cNvPr id="163" name="群組 162">
              <a:extLst>
                <a:ext uri="{FF2B5EF4-FFF2-40B4-BE49-F238E27FC236}">
                  <a16:creationId xmlns:a16="http://schemas.microsoft.com/office/drawing/2014/main" id="{5DBFF5C7-3FB1-4A4D-9DD8-7F2210D5C249}"/>
                </a:ext>
              </a:extLst>
            </p:cNvPr>
            <p:cNvGrpSpPr/>
            <p:nvPr/>
          </p:nvGrpSpPr>
          <p:grpSpPr>
            <a:xfrm>
              <a:off x="377423" y="9283384"/>
              <a:ext cx="4799474" cy="1779051"/>
              <a:chOff x="509356" y="14079580"/>
              <a:chExt cx="6004437" cy="1696666"/>
            </a:xfrm>
          </p:grpSpPr>
          <p:sp>
            <p:nvSpPr>
              <p:cNvPr id="165" name="文字方塊 164">
                <a:extLst>
                  <a:ext uri="{FF2B5EF4-FFF2-40B4-BE49-F238E27FC236}">
                    <a16:creationId xmlns:a16="http://schemas.microsoft.com/office/drawing/2014/main" id="{C3C302C4-53E7-4EB4-A08D-872D5C7853CF}"/>
                  </a:ext>
                </a:extLst>
              </p:cNvPr>
              <p:cNvSpPr txBox="1"/>
              <p:nvPr/>
            </p:nvSpPr>
            <p:spPr>
              <a:xfrm>
                <a:off x="661267" y="15422524"/>
                <a:ext cx="1491034" cy="352229"/>
              </a:xfrm>
              <a:prstGeom prst="rect">
                <a:avLst/>
              </a:prstGeom>
              <a:noFill/>
            </p:spPr>
            <p:txBody>
              <a:bodyPr wrap="square" rtlCol="0">
                <a:spAutoFit/>
              </a:bodyPr>
              <a:lstStyle/>
              <a:p>
                <a:pPr algn="ctr"/>
                <a:r>
                  <a:rPr lang="en-US" altLang="zh-TW" dirty="0">
                    <a:latin typeface="Times New Roman" panose="02020603050405020304" pitchFamily="18" charset="0"/>
                    <a:cs typeface="Times New Roman" panose="02020603050405020304" pitchFamily="18" charset="0"/>
                  </a:rPr>
                  <a:t>Heater</a:t>
                </a:r>
                <a:endParaRPr lang="zh-TW" altLang="en-US" dirty="0">
                  <a:latin typeface="Times New Roman" panose="02020603050405020304" pitchFamily="18" charset="0"/>
                  <a:cs typeface="Times New Roman" panose="02020603050405020304" pitchFamily="18" charset="0"/>
                </a:endParaRPr>
              </a:p>
            </p:txBody>
          </p:sp>
          <p:sp>
            <p:nvSpPr>
              <p:cNvPr id="166" name="文字方塊 165">
                <a:extLst>
                  <a:ext uri="{FF2B5EF4-FFF2-40B4-BE49-F238E27FC236}">
                    <a16:creationId xmlns:a16="http://schemas.microsoft.com/office/drawing/2014/main" id="{F90DB070-2321-48F2-9E90-E2023395A917}"/>
                  </a:ext>
                </a:extLst>
              </p:cNvPr>
              <p:cNvSpPr txBox="1"/>
              <p:nvPr/>
            </p:nvSpPr>
            <p:spPr>
              <a:xfrm>
                <a:off x="2679208" y="15422524"/>
                <a:ext cx="1491034" cy="352229"/>
              </a:xfrm>
              <a:prstGeom prst="rect">
                <a:avLst/>
              </a:prstGeom>
              <a:noFill/>
            </p:spPr>
            <p:txBody>
              <a:bodyPr wrap="square" rtlCol="0">
                <a:spAutoFit/>
              </a:bodyPr>
              <a:lstStyle/>
              <a:p>
                <a:pPr algn="ctr"/>
                <a:r>
                  <a:rPr lang="en-US" altLang="zh-TW" dirty="0">
                    <a:latin typeface="Times New Roman" panose="02020603050405020304" pitchFamily="18" charset="0"/>
                    <a:cs typeface="Times New Roman" panose="02020603050405020304" pitchFamily="18" charset="0"/>
                  </a:rPr>
                  <a:t>Hot plane</a:t>
                </a:r>
                <a:endParaRPr lang="zh-TW" altLang="en-US" dirty="0">
                  <a:latin typeface="Times New Roman" panose="02020603050405020304" pitchFamily="18" charset="0"/>
                  <a:cs typeface="Times New Roman" panose="02020603050405020304" pitchFamily="18" charset="0"/>
                </a:endParaRPr>
              </a:p>
            </p:txBody>
          </p:sp>
          <p:pic>
            <p:nvPicPr>
              <p:cNvPr id="167" name="圖片 166">
                <a:extLst>
                  <a:ext uri="{FF2B5EF4-FFF2-40B4-BE49-F238E27FC236}">
                    <a16:creationId xmlns:a16="http://schemas.microsoft.com/office/drawing/2014/main" id="{89D4BD71-F4BB-4278-A08A-9E9FD049A8FB}"/>
                  </a:ext>
                </a:extLst>
              </p:cNvPr>
              <p:cNvPicPr>
                <a:picLocks noChangeAspect="1"/>
              </p:cNvPicPr>
              <p:nvPr/>
            </p:nvPicPr>
            <p:blipFill rotWithShape="1">
              <a:blip r:embed="rId29" cstate="print">
                <a:extLst>
                  <a:ext uri="{28A0092B-C50C-407E-A947-70E740481C1C}">
                    <a14:useLocalDpi xmlns:a14="http://schemas.microsoft.com/office/drawing/2010/main" val="0"/>
                  </a:ext>
                </a:extLst>
              </a:blip>
              <a:srcRect l="1" r="73968" b="22366"/>
              <a:stretch/>
            </p:blipFill>
            <p:spPr>
              <a:xfrm>
                <a:off x="509356" y="14079580"/>
                <a:ext cx="1490443" cy="1240627"/>
              </a:xfrm>
              <a:prstGeom prst="rect">
                <a:avLst/>
              </a:prstGeom>
            </p:spPr>
          </p:pic>
          <p:pic>
            <p:nvPicPr>
              <p:cNvPr id="168" name="圖片 167">
                <a:extLst>
                  <a:ext uri="{FF2B5EF4-FFF2-40B4-BE49-F238E27FC236}">
                    <a16:creationId xmlns:a16="http://schemas.microsoft.com/office/drawing/2014/main" id="{DCA66BE2-9A52-4C0E-B515-1F5BAC7985E0}"/>
                  </a:ext>
                </a:extLst>
              </p:cNvPr>
              <p:cNvPicPr>
                <a:picLocks noChangeAspect="1"/>
              </p:cNvPicPr>
              <p:nvPr/>
            </p:nvPicPr>
            <p:blipFill>
              <a:blip r:embed="rId30" cstate="print">
                <a:extLst>
                  <a:ext uri="{28A0092B-C50C-407E-A947-70E740481C1C}">
                    <a14:useLocalDpi xmlns:a14="http://schemas.microsoft.com/office/drawing/2010/main" val="0"/>
                  </a:ext>
                </a:extLst>
              </a:blip>
              <a:stretch>
                <a:fillRect/>
              </a:stretch>
            </p:blipFill>
            <p:spPr>
              <a:xfrm>
                <a:off x="4747383" y="14359138"/>
                <a:ext cx="1766410" cy="1074175"/>
              </a:xfrm>
              <a:prstGeom prst="rect">
                <a:avLst/>
              </a:prstGeom>
            </p:spPr>
          </p:pic>
          <p:sp>
            <p:nvSpPr>
              <p:cNvPr id="169" name="文字方塊 168">
                <a:extLst>
                  <a:ext uri="{FF2B5EF4-FFF2-40B4-BE49-F238E27FC236}">
                    <a16:creationId xmlns:a16="http://schemas.microsoft.com/office/drawing/2014/main" id="{BE0BFE7F-469F-4DE7-AF5F-CA670A81744C}"/>
                  </a:ext>
                </a:extLst>
              </p:cNvPr>
              <p:cNvSpPr txBox="1"/>
              <p:nvPr/>
            </p:nvSpPr>
            <p:spPr>
              <a:xfrm>
                <a:off x="5263536" y="15424017"/>
                <a:ext cx="696295" cy="352229"/>
              </a:xfrm>
              <a:prstGeom prst="rect">
                <a:avLst/>
              </a:prstGeom>
              <a:noFill/>
            </p:spPr>
            <p:txBody>
              <a:bodyPr wrap="none" rtlCol="0">
                <a:spAutoFit/>
              </a:bodyPr>
              <a:lstStyle/>
              <a:p>
                <a:r>
                  <a:rPr lang="en-US" altLang="zh-TW" dirty="0">
                    <a:latin typeface="Times New Roman" panose="02020603050405020304" pitchFamily="18" charset="0"/>
                    <a:cs typeface="Times New Roman" panose="02020603050405020304" pitchFamily="18" charset="0"/>
                  </a:rPr>
                  <a:t>PID</a:t>
                </a:r>
                <a:endParaRPr lang="zh-TW" altLang="en-US" dirty="0">
                  <a:latin typeface="Times New Roman" panose="02020603050405020304" pitchFamily="18" charset="0"/>
                  <a:cs typeface="Times New Roman" panose="02020603050405020304" pitchFamily="18" charset="0"/>
                </a:endParaRPr>
              </a:p>
            </p:txBody>
          </p:sp>
        </p:grpSp>
        <p:pic>
          <p:nvPicPr>
            <p:cNvPr id="164" name="圖片 163">
              <a:extLst>
                <a:ext uri="{FF2B5EF4-FFF2-40B4-BE49-F238E27FC236}">
                  <a16:creationId xmlns:a16="http://schemas.microsoft.com/office/drawing/2014/main" id="{764922A1-625C-4C3B-8A22-9A7191756B4C}"/>
                </a:ext>
              </a:extLst>
            </p:cNvPr>
            <p:cNvPicPr>
              <a:picLocks noChangeAspect="1"/>
            </p:cNvPicPr>
            <p:nvPr/>
          </p:nvPicPr>
          <p:blipFill rotWithShape="1">
            <a:blip r:embed="rId31" cstate="print">
              <a:extLst>
                <a:ext uri="{28A0092B-C50C-407E-A947-70E740481C1C}">
                  <a14:useLocalDpi xmlns:a14="http://schemas.microsoft.com/office/drawing/2010/main" val="0"/>
                </a:ext>
              </a:extLst>
            </a:blip>
            <a:srcRect t="12766" r="21289" b="17267"/>
            <a:stretch/>
          </p:blipFill>
          <p:spPr>
            <a:xfrm>
              <a:off x="1845467" y="9745681"/>
              <a:ext cx="1682401" cy="805272"/>
            </a:xfrm>
            <a:prstGeom prst="rect">
              <a:avLst/>
            </a:prstGeom>
          </p:spPr>
        </p:pic>
      </p:grpSp>
      <p:grpSp>
        <p:nvGrpSpPr>
          <p:cNvPr id="170" name="群組 169">
            <a:extLst>
              <a:ext uri="{FF2B5EF4-FFF2-40B4-BE49-F238E27FC236}">
                <a16:creationId xmlns:a16="http://schemas.microsoft.com/office/drawing/2014/main" id="{22BCB68D-E233-4A78-9FE1-A60181C350B7}"/>
              </a:ext>
            </a:extLst>
          </p:cNvPr>
          <p:cNvGrpSpPr/>
          <p:nvPr/>
        </p:nvGrpSpPr>
        <p:grpSpPr>
          <a:xfrm>
            <a:off x="10533782" y="12209291"/>
            <a:ext cx="9822891" cy="2958846"/>
            <a:chOff x="13442786" y="16888610"/>
            <a:chExt cx="14016586" cy="4222069"/>
          </a:xfrm>
        </p:grpSpPr>
        <p:sp>
          <p:nvSpPr>
            <p:cNvPr id="171" name="文字方塊 170">
              <a:extLst>
                <a:ext uri="{FF2B5EF4-FFF2-40B4-BE49-F238E27FC236}">
                  <a16:creationId xmlns:a16="http://schemas.microsoft.com/office/drawing/2014/main" id="{0A620002-F4BE-44F4-8C1C-C4F723B92B56}"/>
                </a:ext>
              </a:extLst>
            </p:cNvPr>
            <p:cNvSpPr txBox="1"/>
            <p:nvPr/>
          </p:nvSpPr>
          <p:spPr>
            <a:xfrm>
              <a:off x="13557516" y="16888610"/>
              <a:ext cx="5852751" cy="624271"/>
            </a:xfrm>
            <a:prstGeom prst="rect">
              <a:avLst/>
            </a:prstGeom>
            <a:noFill/>
          </p:spPr>
          <p:txBody>
            <a:bodyPr wrap="none" rtlCol="0">
              <a:spAutoFit/>
            </a:bodyPr>
            <a:lstStyle/>
            <a:p>
              <a:r>
                <a:rPr lang="en-US" altLang="zh-TW" sz="2243" u="sng" dirty="0">
                  <a:latin typeface="Times New Roman" panose="02020603050405020304" pitchFamily="18" charset="0"/>
                  <a:ea typeface="標楷體" panose="03000509000000000000" pitchFamily="65" charset="-120"/>
                  <a:cs typeface="Times New Roman" panose="02020603050405020304" pitchFamily="18" charset="0"/>
                </a:rPr>
                <a:t>The effect of coffee concentration</a:t>
              </a:r>
            </a:p>
          </p:txBody>
        </p:sp>
        <p:pic>
          <p:nvPicPr>
            <p:cNvPr id="172" name="圖片 171">
              <a:extLst>
                <a:ext uri="{FF2B5EF4-FFF2-40B4-BE49-F238E27FC236}">
                  <a16:creationId xmlns:a16="http://schemas.microsoft.com/office/drawing/2014/main" id="{8FD077EA-B6F3-482F-8C78-7E88C29E45B6}"/>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13442786" y="17526073"/>
              <a:ext cx="6709648" cy="3584606"/>
            </a:xfrm>
            <a:prstGeom prst="rect">
              <a:avLst/>
            </a:prstGeom>
          </p:spPr>
        </p:pic>
        <p:sp>
          <p:nvSpPr>
            <p:cNvPr id="173" name="文字方塊 172">
              <a:extLst>
                <a:ext uri="{FF2B5EF4-FFF2-40B4-BE49-F238E27FC236}">
                  <a16:creationId xmlns:a16="http://schemas.microsoft.com/office/drawing/2014/main" id="{CA5978C6-D739-4875-A1A7-12A4906ACC8B}"/>
                </a:ext>
              </a:extLst>
            </p:cNvPr>
            <p:cNvSpPr txBox="1"/>
            <p:nvPr/>
          </p:nvSpPr>
          <p:spPr>
            <a:xfrm>
              <a:off x="19834389" y="17409776"/>
              <a:ext cx="7624983" cy="3645159"/>
            </a:xfrm>
            <a:prstGeom prst="rect">
              <a:avLst/>
            </a:prstGeom>
            <a:noFill/>
          </p:spPr>
          <p:txBody>
            <a:bodyPr wrap="square" rtlCol="0">
              <a:spAutoFit/>
            </a:bodyPr>
            <a:lstStyle/>
            <a:p>
              <a:pPr lvl="0" algn="just"/>
              <a:r>
                <a:rPr lang="en-US" altLang="zh-TW" sz="2000" dirty="0">
                  <a:solidFill>
                    <a:prstClr val="black"/>
                  </a:solidFill>
                  <a:latin typeface="Times New Roman" panose="02020603050405020304" pitchFamily="18" charset="0"/>
                  <a:cs typeface="Times New Roman" panose="02020603050405020304" pitchFamily="18" charset="0"/>
                </a:rPr>
                <a:t>    The plot of the inverted intensity profile for different coffee concentrations by fixing the substrate temperature at 40 </a:t>
              </a:r>
              <a:r>
                <a:rPr lang="en-US" altLang="zh-TW" sz="2000" baseline="30000" dirty="0" err="1">
                  <a:solidFill>
                    <a:prstClr val="black"/>
                  </a:solidFill>
                  <a:latin typeface="Times New Roman" panose="02020603050405020304" pitchFamily="18" charset="0"/>
                  <a:cs typeface="Times New Roman" panose="02020603050405020304" pitchFamily="18" charset="0"/>
                </a:rPr>
                <a:t>o</a:t>
              </a:r>
              <a:r>
                <a:rPr lang="en-US" altLang="zh-TW" sz="2000" dirty="0" err="1">
                  <a:solidFill>
                    <a:prstClr val="black"/>
                  </a:solidFill>
                  <a:latin typeface="Times New Roman" panose="02020603050405020304" pitchFamily="18" charset="0"/>
                  <a:cs typeface="Times New Roman" panose="02020603050405020304" pitchFamily="18" charset="0"/>
                </a:rPr>
                <a:t>C.</a:t>
              </a:r>
              <a:r>
                <a:rPr lang="en-US" altLang="zh-TW" sz="2000" dirty="0">
                  <a:solidFill>
                    <a:prstClr val="black"/>
                  </a:solidFill>
                  <a:latin typeface="Times New Roman" panose="02020603050405020304" pitchFamily="18" charset="0"/>
                  <a:cs typeface="Times New Roman" panose="02020603050405020304" pitchFamily="18" charset="0"/>
                </a:rPr>
                <a:t> It evidences that the phenomenon of dense accumulation at the edge of the contact line is robust over wide r</a:t>
              </a:r>
              <a:r>
                <a:rPr lang="en-US" altLang="zh-TW" sz="2000" dirty="0">
                  <a:latin typeface="Times New Roman" panose="02020603050405020304" pitchFamily="18" charset="0"/>
                  <a:cs typeface="Times New Roman" panose="02020603050405020304" pitchFamily="18" charset="0"/>
                </a:rPr>
                <a:t>ange of concentration. For higher concentration, the peak slightly shifted to the outer region is mainly due to the increased wettability (wetting area).</a:t>
              </a:r>
            </a:p>
          </p:txBody>
        </p:sp>
      </p:grpSp>
      <p:sp>
        <p:nvSpPr>
          <p:cNvPr id="174" name="文字方塊 173">
            <a:extLst>
              <a:ext uri="{FF2B5EF4-FFF2-40B4-BE49-F238E27FC236}">
                <a16:creationId xmlns:a16="http://schemas.microsoft.com/office/drawing/2014/main" id="{CCBBFA7F-B087-41D7-B6BA-C0F91D423E94}"/>
              </a:ext>
            </a:extLst>
          </p:cNvPr>
          <p:cNvSpPr txBox="1"/>
          <p:nvPr/>
        </p:nvSpPr>
        <p:spPr>
          <a:xfrm>
            <a:off x="10709503" y="16010800"/>
            <a:ext cx="463588" cy="394275"/>
          </a:xfrm>
          <a:prstGeom prst="rect">
            <a:avLst/>
          </a:prstGeom>
          <a:noFill/>
        </p:spPr>
        <p:txBody>
          <a:bodyPr wrap="none" rtlCol="0">
            <a:spAutoFit/>
          </a:bodyPr>
          <a:lstStyle/>
          <a:p>
            <a:r>
              <a:rPr lang="en-US" altLang="zh-TW" sz="1962" dirty="0">
                <a:latin typeface="Times New Roman" panose="02020603050405020304" pitchFamily="18" charset="0"/>
                <a:cs typeface="Times New Roman" panose="02020603050405020304" pitchFamily="18" charset="0"/>
              </a:rPr>
              <a:t>(a)</a:t>
            </a:r>
            <a:endParaRPr lang="zh-TW" altLang="en-US" sz="1962" dirty="0">
              <a:latin typeface="Times New Roman" panose="02020603050405020304" pitchFamily="18" charset="0"/>
              <a:cs typeface="Times New Roman" panose="02020603050405020304" pitchFamily="18" charset="0"/>
            </a:endParaRPr>
          </a:p>
        </p:txBody>
      </p:sp>
      <p:grpSp>
        <p:nvGrpSpPr>
          <p:cNvPr id="175" name="群組 174">
            <a:extLst>
              <a:ext uri="{FF2B5EF4-FFF2-40B4-BE49-F238E27FC236}">
                <a16:creationId xmlns:a16="http://schemas.microsoft.com/office/drawing/2014/main" id="{53E408B7-39A0-437A-B6D9-ACBEC8856EDB}"/>
              </a:ext>
            </a:extLst>
          </p:cNvPr>
          <p:cNvGrpSpPr/>
          <p:nvPr/>
        </p:nvGrpSpPr>
        <p:grpSpPr>
          <a:xfrm>
            <a:off x="5638755" y="23582837"/>
            <a:ext cx="4369126" cy="2627255"/>
            <a:chOff x="5155179" y="23008252"/>
            <a:chExt cx="4369126" cy="2627255"/>
          </a:xfrm>
        </p:grpSpPr>
        <p:pic>
          <p:nvPicPr>
            <p:cNvPr id="176" name="圖片 175">
              <a:extLst>
                <a:ext uri="{FF2B5EF4-FFF2-40B4-BE49-F238E27FC236}">
                  <a16:creationId xmlns:a16="http://schemas.microsoft.com/office/drawing/2014/main" id="{CCD99F18-B571-4A09-AD8E-C4397218FF38}"/>
                </a:ext>
              </a:extLst>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5155179" y="23218455"/>
              <a:ext cx="4369126" cy="2417052"/>
            </a:xfrm>
            <a:prstGeom prst="rect">
              <a:avLst/>
            </a:prstGeom>
          </p:spPr>
        </p:pic>
        <p:sp>
          <p:nvSpPr>
            <p:cNvPr id="177" name="文字方塊 176">
              <a:extLst>
                <a:ext uri="{FF2B5EF4-FFF2-40B4-BE49-F238E27FC236}">
                  <a16:creationId xmlns:a16="http://schemas.microsoft.com/office/drawing/2014/main" id="{BE9A441C-D4EB-4805-BD9D-76AA6074FB9C}"/>
                </a:ext>
              </a:extLst>
            </p:cNvPr>
            <p:cNvSpPr txBox="1"/>
            <p:nvPr/>
          </p:nvSpPr>
          <p:spPr>
            <a:xfrm>
              <a:off x="5191590" y="23008252"/>
              <a:ext cx="476412" cy="394275"/>
            </a:xfrm>
            <a:prstGeom prst="rect">
              <a:avLst/>
            </a:prstGeom>
            <a:noFill/>
          </p:spPr>
          <p:txBody>
            <a:bodyPr wrap="none" rtlCol="0">
              <a:spAutoFit/>
            </a:bodyPr>
            <a:lstStyle/>
            <a:p>
              <a:r>
                <a:rPr lang="en-US" altLang="zh-TW" sz="1962" dirty="0">
                  <a:latin typeface="Times New Roman" panose="02020603050405020304" pitchFamily="18" charset="0"/>
                  <a:cs typeface="Times New Roman" panose="02020603050405020304" pitchFamily="18" charset="0"/>
                </a:rPr>
                <a:t>(d)</a:t>
              </a:r>
              <a:endParaRPr lang="zh-TW" altLang="en-US" sz="1962" dirty="0">
                <a:latin typeface="Times New Roman" panose="02020603050405020304" pitchFamily="18" charset="0"/>
                <a:cs typeface="Times New Roman" panose="02020603050405020304" pitchFamily="18" charset="0"/>
              </a:endParaRPr>
            </a:p>
          </p:txBody>
        </p:sp>
      </p:grpSp>
      <p:grpSp>
        <p:nvGrpSpPr>
          <p:cNvPr id="178" name="群組 177">
            <a:extLst>
              <a:ext uri="{FF2B5EF4-FFF2-40B4-BE49-F238E27FC236}">
                <a16:creationId xmlns:a16="http://schemas.microsoft.com/office/drawing/2014/main" id="{1967D0E1-6F3D-4840-B0AC-0153ECB38DF6}"/>
              </a:ext>
            </a:extLst>
          </p:cNvPr>
          <p:cNvGrpSpPr/>
          <p:nvPr/>
        </p:nvGrpSpPr>
        <p:grpSpPr>
          <a:xfrm>
            <a:off x="10548293" y="15290848"/>
            <a:ext cx="8465438" cy="5878897"/>
            <a:chOff x="13505393" y="21439608"/>
            <a:chExt cx="12079596" cy="8388778"/>
          </a:xfrm>
        </p:grpSpPr>
        <p:grpSp>
          <p:nvGrpSpPr>
            <p:cNvPr id="179" name="群組 178">
              <a:extLst>
                <a:ext uri="{FF2B5EF4-FFF2-40B4-BE49-F238E27FC236}">
                  <a16:creationId xmlns:a16="http://schemas.microsoft.com/office/drawing/2014/main" id="{503B0EB7-C1FF-4B2E-B964-5D8722123DBB}"/>
                </a:ext>
              </a:extLst>
            </p:cNvPr>
            <p:cNvGrpSpPr/>
            <p:nvPr/>
          </p:nvGrpSpPr>
          <p:grpSpPr>
            <a:xfrm>
              <a:off x="13505393" y="21439608"/>
              <a:ext cx="12079596" cy="8388778"/>
              <a:chOff x="13505393" y="21786610"/>
              <a:chExt cx="12079596" cy="8388778"/>
            </a:xfrm>
          </p:grpSpPr>
          <p:grpSp>
            <p:nvGrpSpPr>
              <p:cNvPr id="182" name="群組 181">
                <a:extLst>
                  <a:ext uri="{FF2B5EF4-FFF2-40B4-BE49-F238E27FC236}">
                    <a16:creationId xmlns:a16="http://schemas.microsoft.com/office/drawing/2014/main" id="{B68F1173-4F5B-4BE0-98AE-D820C20F0777}"/>
                  </a:ext>
                </a:extLst>
              </p:cNvPr>
              <p:cNvGrpSpPr/>
              <p:nvPr/>
            </p:nvGrpSpPr>
            <p:grpSpPr>
              <a:xfrm>
                <a:off x="13554407" y="21786610"/>
                <a:ext cx="12030581" cy="8388778"/>
                <a:chOff x="13419785" y="22467995"/>
                <a:chExt cx="12030581" cy="7802633"/>
              </a:xfrm>
            </p:grpSpPr>
            <p:sp>
              <p:nvSpPr>
                <p:cNvPr id="185" name="文字方塊 184">
                  <a:extLst>
                    <a:ext uri="{FF2B5EF4-FFF2-40B4-BE49-F238E27FC236}">
                      <a16:creationId xmlns:a16="http://schemas.microsoft.com/office/drawing/2014/main" id="{60B5350B-FD70-4BD4-9D5C-4B420286B3B5}"/>
                    </a:ext>
                  </a:extLst>
                </p:cNvPr>
                <p:cNvSpPr txBox="1"/>
                <p:nvPr/>
              </p:nvSpPr>
              <p:spPr>
                <a:xfrm>
                  <a:off x="13419785" y="22467995"/>
                  <a:ext cx="6020280" cy="580651"/>
                </a:xfrm>
                <a:prstGeom prst="rect">
                  <a:avLst/>
                </a:prstGeom>
                <a:noFill/>
              </p:spPr>
              <p:txBody>
                <a:bodyPr wrap="none" rtlCol="0">
                  <a:spAutoFit/>
                </a:bodyPr>
                <a:lstStyle/>
                <a:p>
                  <a:r>
                    <a:rPr lang="en-US" altLang="zh-TW" sz="2243" u="sng" dirty="0">
                      <a:latin typeface="Times New Roman" panose="02020603050405020304" pitchFamily="18" charset="0"/>
                      <a:ea typeface="標楷體" panose="03000509000000000000" pitchFamily="65" charset="-120"/>
                      <a:cs typeface="Times New Roman" panose="02020603050405020304" pitchFamily="18" charset="0"/>
                    </a:rPr>
                    <a:t>The effect of substrate temperature</a:t>
                  </a:r>
                </a:p>
              </p:txBody>
            </p:sp>
            <p:sp>
              <p:nvSpPr>
                <p:cNvPr id="186" name="文字方塊 185">
                  <a:extLst>
                    <a:ext uri="{FF2B5EF4-FFF2-40B4-BE49-F238E27FC236}">
                      <a16:creationId xmlns:a16="http://schemas.microsoft.com/office/drawing/2014/main" id="{5427929C-5C52-4038-B55D-76039FE4D0AA}"/>
                    </a:ext>
                  </a:extLst>
                </p:cNvPr>
                <p:cNvSpPr txBox="1"/>
                <p:nvPr/>
              </p:nvSpPr>
              <p:spPr>
                <a:xfrm>
                  <a:off x="13558720" y="26471676"/>
                  <a:ext cx="11891646" cy="3798952"/>
                </a:xfrm>
                <a:prstGeom prst="rect">
                  <a:avLst/>
                </a:prstGeom>
                <a:noFill/>
              </p:spPr>
              <p:txBody>
                <a:bodyPr wrap="square" rtlCol="0">
                  <a:spAutoFit/>
                </a:bodyPr>
                <a:lstStyle/>
                <a:p>
                  <a:pPr algn="just"/>
                  <a:r>
                    <a:rPr lang="en-US" altLang="zh-TW" sz="2000" b="1" dirty="0">
                      <a:latin typeface="Times New Roman" panose="02020603050405020304" pitchFamily="18" charset="0"/>
                      <a:cs typeface="Times New Roman" panose="02020603050405020304" pitchFamily="18" charset="0"/>
                    </a:rPr>
                    <a:t>(a) </a:t>
                  </a:r>
                  <a:r>
                    <a:rPr lang="en-US" altLang="zh-TW" sz="2000" dirty="0">
                      <a:latin typeface="Times New Roman" panose="02020603050405020304" pitchFamily="18" charset="0"/>
                      <a:cs typeface="Times New Roman" panose="02020603050405020304" pitchFamily="18" charset="0"/>
                    </a:rPr>
                    <a:t>On the other side, by fixing the concentration, different substrate temperatures are also tested. It again shows that the accumulation at the edge always exists. It is worth noticing that, the case with 30 </a:t>
                  </a:r>
                  <a:r>
                    <a:rPr lang="en-US" altLang="zh-TW" sz="2000" baseline="30000" dirty="0">
                      <a:latin typeface="Times New Roman" panose="02020603050405020304" pitchFamily="18" charset="0"/>
                      <a:cs typeface="Times New Roman" panose="02020603050405020304" pitchFamily="18" charset="0"/>
                    </a:rPr>
                    <a:t>0</a:t>
                  </a:r>
                  <a:r>
                    <a:rPr lang="en-US" altLang="zh-TW" sz="2000" dirty="0">
                      <a:latin typeface="Times New Roman" panose="02020603050405020304" pitchFamily="18" charset="0"/>
                      <a:cs typeface="Times New Roman" panose="02020603050405020304" pitchFamily="18" charset="0"/>
                    </a:rPr>
                    <a:t>C substrate temperature, the lower evaporation flux associates with weaker outward flow. It is not sufficient to carry the larger coffee particle to the outer area, hence another accumulation appears at the center region.</a:t>
                  </a:r>
                </a:p>
                <a:p>
                  <a:pPr algn="just"/>
                  <a:r>
                    <a:rPr lang="en-US" altLang="zh-TW" sz="2000" b="1" dirty="0">
                      <a:latin typeface="Times New Roman" panose="02020603050405020304" pitchFamily="18" charset="0"/>
                      <a:cs typeface="Times New Roman" panose="02020603050405020304" pitchFamily="18" charset="0"/>
                    </a:rPr>
                    <a:t>(b) </a:t>
                  </a:r>
                  <a:r>
                    <a:rPr lang="en-US" altLang="zh-TW" sz="2000" dirty="0">
                      <a:latin typeface="Times New Roman" panose="02020603050405020304" pitchFamily="18" charset="0"/>
                      <a:cs typeface="Times New Roman" panose="02020603050405020304" pitchFamily="18" charset="0"/>
                    </a:rPr>
                    <a:t>The microscope image of coffee ring pattern for 30 </a:t>
                  </a:r>
                  <a:r>
                    <a:rPr lang="en-US" altLang="zh-TW" sz="2000" baseline="30000" dirty="0">
                      <a:latin typeface="Times New Roman" panose="02020603050405020304" pitchFamily="18" charset="0"/>
                      <a:cs typeface="Times New Roman" panose="02020603050405020304" pitchFamily="18" charset="0"/>
                    </a:rPr>
                    <a:t>0</a:t>
                  </a:r>
                  <a:r>
                    <a:rPr lang="en-US" altLang="zh-TW" sz="2000" dirty="0">
                      <a:latin typeface="Times New Roman" panose="02020603050405020304" pitchFamily="18" charset="0"/>
                      <a:cs typeface="Times New Roman" panose="02020603050405020304" pitchFamily="18" charset="0"/>
                    </a:rPr>
                    <a:t>C case, where the outward flow is not sufficient to carry the larger particle to the outer region, while the fine particles are driven to the edge. </a:t>
                  </a:r>
                </a:p>
              </p:txBody>
            </p:sp>
          </p:grpSp>
          <p:pic>
            <p:nvPicPr>
              <p:cNvPr id="183" name="圖片 182">
                <a:extLst>
                  <a:ext uri="{FF2B5EF4-FFF2-40B4-BE49-F238E27FC236}">
                    <a16:creationId xmlns:a16="http://schemas.microsoft.com/office/drawing/2014/main" id="{733473CA-026C-4080-8E16-A0766BF37242}"/>
                  </a:ext>
                </a:extLst>
              </p:cNvPr>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13505393" y="22567445"/>
                <a:ext cx="6438852" cy="3427029"/>
              </a:xfrm>
              <a:prstGeom prst="rect">
                <a:avLst/>
              </a:prstGeom>
            </p:spPr>
          </p:pic>
          <p:pic>
            <p:nvPicPr>
              <p:cNvPr id="184" name="圖片 183">
                <a:extLst>
                  <a:ext uri="{FF2B5EF4-FFF2-40B4-BE49-F238E27FC236}">
                    <a16:creationId xmlns:a16="http://schemas.microsoft.com/office/drawing/2014/main" id="{872458F0-7D59-4DB8-9E9D-39B10930B01C}"/>
                  </a:ext>
                </a:extLst>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20303527" y="22498140"/>
                <a:ext cx="5281462" cy="3300913"/>
              </a:xfrm>
              <a:prstGeom prst="rect">
                <a:avLst/>
              </a:prstGeom>
            </p:spPr>
          </p:pic>
        </p:grpSp>
        <p:sp>
          <p:nvSpPr>
            <p:cNvPr id="180" name="文字方塊 179">
              <a:extLst>
                <a:ext uri="{FF2B5EF4-FFF2-40B4-BE49-F238E27FC236}">
                  <a16:creationId xmlns:a16="http://schemas.microsoft.com/office/drawing/2014/main" id="{46145A82-DD74-4F91-A387-8BBC1241AF3A}"/>
                </a:ext>
              </a:extLst>
            </p:cNvPr>
            <p:cNvSpPr txBox="1"/>
            <p:nvPr/>
          </p:nvSpPr>
          <p:spPr>
            <a:xfrm>
              <a:off x="13571349" y="22025001"/>
              <a:ext cx="661508" cy="562603"/>
            </a:xfrm>
            <a:prstGeom prst="rect">
              <a:avLst/>
            </a:prstGeom>
            <a:noFill/>
          </p:spPr>
          <p:txBody>
            <a:bodyPr wrap="none" rtlCol="0">
              <a:spAutoFit/>
            </a:bodyPr>
            <a:lstStyle/>
            <a:p>
              <a:r>
                <a:rPr lang="en-US" altLang="zh-TW" sz="1962" dirty="0">
                  <a:latin typeface="Times New Roman" panose="02020603050405020304" pitchFamily="18" charset="0"/>
                  <a:cs typeface="Times New Roman" panose="02020603050405020304" pitchFamily="18" charset="0"/>
                </a:rPr>
                <a:t>(a)</a:t>
              </a:r>
              <a:endParaRPr lang="zh-TW" altLang="en-US" sz="1962" dirty="0">
                <a:latin typeface="Times New Roman" panose="02020603050405020304" pitchFamily="18" charset="0"/>
                <a:cs typeface="Times New Roman" panose="02020603050405020304" pitchFamily="18" charset="0"/>
              </a:endParaRPr>
            </a:p>
          </p:txBody>
        </p:sp>
        <p:sp>
          <p:nvSpPr>
            <p:cNvPr id="181" name="文字方塊 180">
              <a:extLst>
                <a:ext uri="{FF2B5EF4-FFF2-40B4-BE49-F238E27FC236}">
                  <a16:creationId xmlns:a16="http://schemas.microsoft.com/office/drawing/2014/main" id="{253E3A71-13DC-4D23-933F-60F8FBC2D1EE}"/>
                </a:ext>
              </a:extLst>
            </p:cNvPr>
            <p:cNvSpPr txBox="1"/>
            <p:nvPr/>
          </p:nvSpPr>
          <p:spPr>
            <a:xfrm>
              <a:off x="20387569" y="22025001"/>
              <a:ext cx="679807" cy="562603"/>
            </a:xfrm>
            <a:prstGeom prst="rect">
              <a:avLst/>
            </a:prstGeom>
            <a:noFill/>
          </p:spPr>
          <p:txBody>
            <a:bodyPr wrap="none" rtlCol="0">
              <a:spAutoFit/>
            </a:bodyPr>
            <a:lstStyle/>
            <a:p>
              <a:r>
                <a:rPr lang="en-US" altLang="zh-TW" sz="1962" dirty="0">
                  <a:solidFill>
                    <a:schemeClr val="bg1"/>
                  </a:solidFill>
                  <a:latin typeface="Times New Roman" panose="02020603050405020304" pitchFamily="18" charset="0"/>
                  <a:cs typeface="Times New Roman" panose="02020603050405020304" pitchFamily="18" charset="0"/>
                </a:rPr>
                <a:t>(b)</a:t>
              </a:r>
              <a:endParaRPr lang="zh-TW" altLang="en-US" sz="1962" dirty="0">
                <a:solidFill>
                  <a:schemeClr val="bg1"/>
                </a:solidFill>
                <a:latin typeface="Times New Roman" panose="02020603050405020304" pitchFamily="18" charset="0"/>
                <a:cs typeface="Times New Roman" panose="02020603050405020304" pitchFamily="18" charset="0"/>
              </a:endParaRPr>
            </a:p>
          </p:txBody>
        </p:sp>
      </p:grpSp>
      <p:grpSp>
        <p:nvGrpSpPr>
          <p:cNvPr id="187" name="群組 186">
            <a:extLst>
              <a:ext uri="{FF2B5EF4-FFF2-40B4-BE49-F238E27FC236}">
                <a16:creationId xmlns:a16="http://schemas.microsoft.com/office/drawing/2014/main" id="{9B238A11-580B-4355-9B44-79FED7C6FF37}"/>
              </a:ext>
            </a:extLst>
          </p:cNvPr>
          <p:cNvGrpSpPr/>
          <p:nvPr/>
        </p:nvGrpSpPr>
        <p:grpSpPr>
          <a:xfrm>
            <a:off x="993755" y="23620937"/>
            <a:ext cx="4553320" cy="2566802"/>
            <a:chOff x="510179" y="23046352"/>
            <a:chExt cx="4553320" cy="2566802"/>
          </a:xfrm>
        </p:grpSpPr>
        <p:pic>
          <p:nvPicPr>
            <p:cNvPr id="188" name="圖片 187">
              <a:extLst>
                <a:ext uri="{FF2B5EF4-FFF2-40B4-BE49-F238E27FC236}">
                  <a16:creationId xmlns:a16="http://schemas.microsoft.com/office/drawing/2014/main" id="{1AC4AB4B-552F-4118-AE9E-E9E9562EE774}"/>
                </a:ext>
              </a:extLst>
            </p:cNvPr>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600129" y="23240808"/>
              <a:ext cx="4463370" cy="2372346"/>
            </a:xfrm>
            <a:prstGeom prst="rect">
              <a:avLst/>
            </a:prstGeom>
          </p:spPr>
        </p:pic>
        <p:sp>
          <p:nvSpPr>
            <p:cNvPr id="189" name="文字方塊 188">
              <a:extLst>
                <a:ext uri="{FF2B5EF4-FFF2-40B4-BE49-F238E27FC236}">
                  <a16:creationId xmlns:a16="http://schemas.microsoft.com/office/drawing/2014/main" id="{76C2A9EC-3B63-43F3-A7D7-F5EA1697CE1D}"/>
                </a:ext>
              </a:extLst>
            </p:cNvPr>
            <p:cNvSpPr txBox="1"/>
            <p:nvPr/>
          </p:nvSpPr>
          <p:spPr>
            <a:xfrm>
              <a:off x="510179" y="23046352"/>
              <a:ext cx="463588" cy="394275"/>
            </a:xfrm>
            <a:prstGeom prst="rect">
              <a:avLst/>
            </a:prstGeom>
            <a:noFill/>
          </p:spPr>
          <p:txBody>
            <a:bodyPr wrap="none" rtlCol="0">
              <a:spAutoFit/>
            </a:bodyPr>
            <a:lstStyle/>
            <a:p>
              <a:r>
                <a:rPr lang="en-US" altLang="zh-TW" sz="1962" dirty="0">
                  <a:latin typeface="Times New Roman" panose="02020603050405020304" pitchFamily="18" charset="0"/>
                  <a:cs typeface="Times New Roman" panose="02020603050405020304" pitchFamily="18" charset="0"/>
                </a:rPr>
                <a:t>(c)</a:t>
              </a:r>
              <a:endParaRPr lang="zh-TW" altLang="en-US" sz="1962" dirty="0">
                <a:latin typeface="Times New Roman" panose="02020603050405020304" pitchFamily="18" charset="0"/>
                <a:cs typeface="Times New Roman" panose="02020603050405020304" pitchFamily="18" charset="0"/>
              </a:endParaRPr>
            </a:p>
          </p:txBody>
        </p:sp>
      </p:grpSp>
      <p:cxnSp>
        <p:nvCxnSpPr>
          <p:cNvPr id="190" name="直線接點 189">
            <a:extLst>
              <a:ext uri="{FF2B5EF4-FFF2-40B4-BE49-F238E27FC236}">
                <a16:creationId xmlns:a16="http://schemas.microsoft.com/office/drawing/2014/main" id="{4CB87BBD-071B-4091-A0FF-BB2B53446698}"/>
              </a:ext>
            </a:extLst>
          </p:cNvPr>
          <p:cNvCxnSpPr/>
          <p:nvPr/>
        </p:nvCxnSpPr>
        <p:spPr>
          <a:xfrm>
            <a:off x="18264379" y="17981672"/>
            <a:ext cx="716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91" name="文字方塊 190">
            <a:extLst>
              <a:ext uri="{FF2B5EF4-FFF2-40B4-BE49-F238E27FC236}">
                <a16:creationId xmlns:a16="http://schemas.microsoft.com/office/drawing/2014/main" id="{9A042A66-14C9-453A-AC81-1DDC8A10C712}"/>
              </a:ext>
            </a:extLst>
          </p:cNvPr>
          <p:cNvSpPr txBox="1"/>
          <p:nvPr/>
        </p:nvSpPr>
        <p:spPr>
          <a:xfrm>
            <a:off x="18321633" y="17683879"/>
            <a:ext cx="723275" cy="369332"/>
          </a:xfrm>
          <a:prstGeom prst="rect">
            <a:avLst/>
          </a:prstGeom>
          <a:noFill/>
        </p:spPr>
        <p:txBody>
          <a:bodyPr wrap="none" rtlCol="0">
            <a:spAutoFit/>
          </a:bodyPr>
          <a:lstStyle>
            <a:defPPr>
              <a:defRPr lang="en-US"/>
            </a:defPPr>
            <a:lvl1pPr>
              <a:defRPr sz="1402">
                <a:latin typeface="Times New Roman" panose="02020603050405020304" pitchFamily="18" charset="0"/>
                <a:cs typeface="Times New Roman" panose="02020603050405020304" pitchFamily="18" charset="0"/>
              </a:defRPr>
            </a:lvl1pPr>
          </a:lstStyle>
          <a:p>
            <a:r>
              <a:rPr lang="en-US" altLang="zh-TW" dirty="0">
                <a:solidFill>
                  <a:schemeClr val="bg1"/>
                </a:solidFill>
              </a:rPr>
              <a:t>1 mm</a:t>
            </a:r>
            <a:endParaRPr lang="zh-TW" altLang="en-US" dirty="0">
              <a:solidFill>
                <a:schemeClr val="bg1"/>
              </a:solidFill>
            </a:endParaRPr>
          </a:p>
        </p:txBody>
      </p:sp>
    </p:spTree>
    <p:extLst>
      <p:ext uri="{BB962C8B-B14F-4D97-AF65-F5344CB8AC3E}">
        <p14:creationId xmlns:p14="http://schemas.microsoft.com/office/powerpoint/2010/main" val="150705841"/>
      </p:ext>
    </p:extLst>
  </p:cSld>
  <p:clrMapOvr>
    <a:masterClrMapping/>
  </p:clrMapOvr>
</p:sld>
</file>

<file path=ppt/theme/theme1.xml><?xml version="1.0" encoding="utf-8"?>
<a:theme xmlns:a="http://schemas.openxmlformats.org/drawingml/2006/main" name="Office 佈景主題">
  <a:themeElements>
    <a:clrScheme name="Office 佈景主題">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佈景主題">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TotalTime>
  <Words>1065</Words>
  <Application>Microsoft Office PowerPoint</Application>
  <PresentationFormat>自訂</PresentationFormat>
  <Paragraphs>114</Paragraphs>
  <Slides>1</Slides>
  <Notes>0</Notes>
  <HiddenSlides>0</HiddenSlides>
  <MMClips>0</MMClips>
  <ScaleCrop>false</ScaleCrop>
  <HeadingPairs>
    <vt:vector size="6" baseType="variant">
      <vt:variant>
        <vt:lpstr>使用字型</vt:lpstr>
      </vt:variant>
      <vt:variant>
        <vt:i4>7</vt:i4>
      </vt:variant>
      <vt:variant>
        <vt:lpstr>佈景主題</vt:lpstr>
      </vt:variant>
      <vt:variant>
        <vt:i4>1</vt:i4>
      </vt:variant>
      <vt:variant>
        <vt:lpstr>投影片標題</vt:lpstr>
      </vt:variant>
      <vt:variant>
        <vt:i4>1</vt:i4>
      </vt:variant>
    </vt:vector>
  </HeadingPairs>
  <TitlesOfParts>
    <vt:vector size="9" baseType="lpstr">
      <vt:lpstr>新細明體</vt:lpstr>
      <vt:lpstr>標楷體</vt:lpstr>
      <vt:lpstr>Arial</vt:lpstr>
      <vt:lpstr>Calibri</vt:lpstr>
      <vt:lpstr>Calibri Light</vt:lpstr>
      <vt:lpstr>Cambria Math</vt:lpstr>
      <vt:lpstr>Times New Roman</vt:lpstr>
      <vt:lpstr>Office 佈景主題</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楊宗于</dc:creator>
  <cp:lastModifiedBy>楊宗于</cp:lastModifiedBy>
  <cp:revision>1</cp:revision>
  <dcterms:created xsi:type="dcterms:W3CDTF">2023-11-01T04:48:09Z</dcterms:created>
  <dcterms:modified xsi:type="dcterms:W3CDTF">2023-11-01T04:51:57Z</dcterms:modified>
</cp:coreProperties>
</file>